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94"/>
  </p:notesMasterIdLst>
  <p:handoutMasterIdLst>
    <p:handoutMasterId r:id="rId95"/>
  </p:handoutMasterIdLst>
  <p:sldIdLst>
    <p:sldId id="256" r:id="rId2"/>
    <p:sldId id="426" r:id="rId3"/>
    <p:sldId id="322" r:id="rId4"/>
    <p:sldId id="323" r:id="rId5"/>
    <p:sldId id="419" r:id="rId6"/>
    <p:sldId id="429" r:id="rId7"/>
    <p:sldId id="421" r:id="rId8"/>
    <p:sldId id="425" r:id="rId9"/>
    <p:sldId id="292" r:id="rId10"/>
    <p:sldId id="306" r:id="rId11"/>
    <p:sldId id="395" r:id="rId12"/>
    <p:sldId id="396" r:id="rId13"/>
    <p:sldId id="300" r:id="rId14"/>
    <p:sldId id="301" r:id="rId15"/>
    <p:sldId id="337" r:id="rId16"/>
    <p:sldId id="380" r:id="rId17"/>
    <p:sldId id="307" r:id="rId18"/>
    <p:sldId id="385" r:id="rId19"/>
    <p:sldId id="392" r:id="rId20"/>
    <p:sldId id="336" r:id="rId21"/>
    <p:sldId id="376" r:id="rId22"/>
    <p:sldId id="428" r:id="rId23"/>
    <p:sldId id="274" r:id="rId24"/>
    <p:sldId id="260" r:id="rId25"/>
    <p:sldId id="377" r:id="rId26"/>
    <p:sldId id="273" r:id="rId27"/>
    <p:sldId id="279" r:id="rId28"/>
    <p:sldId id="317" r:id="rId29"/>
    <p:sldId id="318" r:id="rId30"/>
    <p:sldId id="282" r:id="rId31"/>
    <p:sldId id="283" r:id="rId32"/>
    <p:sldId id="280" r:id="rId33"/>
    <p:sldId id="281" r:id="rId34"/>
    <p:sldId id="284" r:id="rId35"/>
    <p:sldId id="374" r:id="rId36"/>
    <p:sldId id="285" r:id="rId37"/>
    <p:sldId id="381" r:id="rId38"/>
    <p:sldId id="335" r:id="rId39"/>
    <p:sldId id="286" r:id="rId40"/>
    <p:sldId id="289" r:id="rId41"/>
    <p:sldId id="288" r:id="rId42"/>
    <p:sldId id="287" r:id="rId43"/>
    <p:sldId id="373" r:id="rId44"/>
    <p:sldId id="290" r:id="rId45"/>
    <p:sldId id="361" r:id="rId46"/>
    <p:sldId id="340" r:id="rId47"/>
    <p:sldId id="371" r:id="rId48"/>
    <p:sldId id="372" r:id="rId49"/>
    <p:sldId id="422" r:id="rId50"/>
    <p:sldId id="423" r:id="rId51"/>
    <p:sldId id="294" r:id="rId52"/>
    <p:sldId id="295" r:id="rId53"/>
    <p:sldId id="368" r:id="rId54"/>
    <p:sldId id="432" r:id="rId55"/>
    <p:sldId id="424" r:id="rId56"/>
    <p:sldId id="430" r:id="rId57"/>
    <p:sldId id="291" r:id="rId58"/>
    <p:sldId id="324" r:id="rId59"/>
    <p:sldId id="293" r:id="rId60"/>
    <p:sldId id="391" r:id="rId61"/>
    <p:sldId id="365" r:id="rId62"/>
    <p:sldId id="364" r:id="rId63"/>
    <p:sldId id="363" r:id="rId64"/>
    <p:sldId id="407" r:id="rId65"/>
    <p:sldId id="308" r:id="rId66"/>
    <p:sldId id="367" r:id="rId67"/>
    <p:sldId id="310" r:id="rId68"/>
    <p:sldId id="370" r:id="rId69"/>
    <p:sldId id="369" r:id="rId70"/>
    <p:sldId id="409" r:id="rId71"/>
    <p:sldId id="410" r:id="rId72"/>
    <p:sldId id="408" r:id="rId73"/>
    <p:sldId id="440" r:id="rId74"/>
    <p:sldId id="403" r:id="rId75"/>
    <p:sldId id="446" r:id="rId76"/>
    <p:sldId id="404" r:id="rId77"/>
    <p:sldId id="405" r:id="rId78"/>
    <p:sldId id="443" r:id="rId79"/>
    <p:sldId id="444" r:id="rId80"/>
    <p:sldId id="445" r:id="rId81"/>
    <p:sldId id="447" r:id="rId82"/>
    <p:sldId id="406" r:id="rId83"/>
    <p:sldId id="401" r:id="rId84"/>
    <p:sldId id="437" r:id="rId85"/>
    <p:sldId id="438" r:id="rId86"/>
    <p:sldId id="436" r:id="rId87"/>
    <p:sldId id="448" r:id="rId88"/>
    <p:sldId id="435" r:id="rId89"/>
    <p:sldId id="402" r:id="rId90"/>
    <p:sldId id="434" r:id="rId91"/>
    <p:sldId id="418" r:id="rId92"/>
    <p:sldId id="316" r:id="rId93"/>
  </p:sldIdLst>
  <p:sldSz cx="12192000" cy="6858000"/>
  <p:notesSz cx="9926638" cy="679767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bez tytułu" id="{423F39B4-B4C7-453A-B3FC-3F41BB4CE9B4}">
          <p14:sldIdLst>
            <p14:sldId id="256"/>
            <p14:sldId id="426"/>
            <p14:sldId id="322"/>
            <p14:sldId id="323"/>
            <p14:sldId id="419"/>
            <p14:sldId id="429"/>
            <p14:sldId id="421"/>
            <p14:sldId id="425"/>
            <p14:sldId id="292"/>
            <p14:sldId id="306"/>
            <p14:sldId id="395"/>
            <p14:sldId id="396"/>
            <p14:sldId id="300"/>
            <p14:sldId id="301"/>
            <p14:sldId id="337"/>
            <p14:sldId id="380"/>
            <p14:sldId id="307"/>
            <p14:sldId id="385"/>
            <p14:sldId id="392"/>
            <p14:sldId id="336"/>
            <p14:sldId id="376"/>
            <p14:sldId id="428"/>
            <p14:sldId id="274"/>
            <p14:sldId id="260"/>
            <p14:sldId id="377"/>
            <p14:sldId id="273"/>
            <p14:sldId id="279"/>
            <p14:sldId id="317"/>
            <p14:sldId id="318"/>
            <p14:sldId id="282"/>
            <p14:sldId id="283"/>
            <p14:sldId id="280"/>
            <p14:sldId id="281"/>
            <p14:sldId id="284"/>
            <p14:sldId id="374"/>
            <p14:sldId id="285"/>
            <p14:sldId id="381"/>
            <p14:sldId id="335"/>
            <p14:sldId id="286"/>
            <p14:sldId id="289"/>
            <p14:sldId id="288"/>
            <p14:sldId id="287"/>
            <p14:sldId id="373"/>
            <p14:sldId id="290"/>
            <p14:sldId id="361"/>
            <p14:sldId id="340"/>
            <p14:sldId id="371"/>
            <p14:sldId id="372"/>
            <p14:sldId id="422"/>
            <p14:sldId id="423"/>
            <p14:sldId id="294"/>
            <p14:sldId id="295"/>
            <p14:sldId id="368"/>
            <p14:sldId id="432"/>
            <p14:sldId id="424"/>
            <p14:sldId id="430"/>
            <p14:sldId id="291"/>
            <p14:sldId id="324"/>
            <p14:sldId id="293"/>
            <p14:sldId id="391"/>
            <p14:sldId id="365"/>
            <p14:sldId id="364"/>
            <p14:sldId id="363"/>
            <p14:sldId id="407"/>
            <p14:sldId id="308"/>
            <p14:sldId id="367"/>
            <p14:sldId id="310"/>
            <p14:sldId id="370"/>
            <p14:sldId id="369"/>
            <p14:sldId id="409"/>
            <p14:sldId id="410"/>
            <p14:sldId id="408"/>
            <p14:sldId id="440"/>
            <p14:sldId id="403"/>
            <p14:sldId id="446"/>
            <p14:sldId id="404"/>
            <p14:sldId id="405"/>
            <p14:sldId id="443"/>
            <p14:sldId id="444"/>
            <p14:sldId id="445"/>
            <p14:sldId id="447"/>
            <p14:sldId id="406"/>
            <p14:sldId id="401"/>
            <p14:sldId id="437"/>
            <p14:sldId id="438"/>
            <p14:sldId id="436"/>
            <p14:sldId id="448"/>
            <p14:sldId id="435"/>
            <p14:sldId id="402"/>
            <p14:sldId id="434"/>
            <p14:sldId id="418"/>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60" d="100"/>
          <a:sy n="60" d="100"/>
        </p:scale>
        <p:origin x="6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7E19963D-4099-4C6B-9DF2-2393F76630EE}" type="datetimeFigureOut">
              <a:rPr lang="pl-PL" smtClean="0"/>
              <a:t>2020-05-21</a:t>
            </a:fld>
            <a:endParaRPr lang="pl-PL"/>
          </a:p>
        </p:txBody>
      </p:sp>
      <p:sp>
        <p:nvSpPr>
          <p:cNvPr id="4" name="Symbol zastępczy stopki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B5F6CD2B-5159-410E-AE22-8D8F35AE7351}" type="slidenum">
              <a:rPr lang="pl-PL" smtClean="0"/>
              <a:t>‹#›</a:t>
            </a:fld>
            <a:endParaRPr lang="pl-PL"/>
          </a:p>
        </p:txBody>
      </p:sp>
    </p:spTree>
    <p:extLst>
      <p:ext uri="{BB962C8B-B14F-4D97-AF65-F5344CB8AC3E}">
        <p14:creationId xmlns:p14="http://schemas.microsoft.com/office/powerpoint/2010/main" val="245733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788C9084-770B-46F8-BD8C-EEBE0726246B}" type="datetimeFigureOut">
              <a:rPr lang="pl-PL" smtClean="0"/>
              <a:t>2020-05-21</a:t>
            </a:fld>
            <a:endParaRPr lang="pl-PL" dirty="0"/>
          </a:p>
        </p:txBody>
      </p:sp>
      <p:sp>
        <p:nvSpPr>
          <p:cNvPr id="4" name="Symbol zastępczy obrazu slajdu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9E7F477F-BAEB-4E67-A7C4-DABE0497FABE}" type="slidenum">
              <a:rPr lang="pl-PL" smtClean="0"/>
              <a:t>‹#›</a:t>
            </a:fld>
            <a:endParaRPr lang="pl-PL" dirty="0"/>
          </a:p>
        </p:txBody>
      </p:sp>
    </p:spTree>
    <p:extLst>
      <p:ext uri="{BB962C8B-B14F-4D97-AF65-F5344CB8AC3E}">
        <p14:creationId xmlns:p14="http://schemas.microsoft.com/office/powerpoint/2010/main" val="2954422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l-PL"/>
              <a:t>Kliknij, aby edytować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50FA959-EB09-450A-A2B7-0D493B0883FC}" type="slidenum">
              <a:rPr lang="pl-PL" smtClean="0"/>
              <a:t>‹#›</a:t>
            </a:fld>
            <a:endParaRPr lang="pl-PL"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84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209237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2480707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1161650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l-PL"/>
              <a:t>Kliknij, aby edytować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50FA959-EB09-450A-A2B7-0D493B0883FC}" type="slidenum">
              <a:rPr lang="pl-PL" smtClean="0"/>
              <a:t>‹#›</a:t>
            </a:fld>
            <a:endParaRPr lang="pl-PL"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57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2338230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9728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1792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32846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174012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l-PL" dirty="0"/>
          </a:p>
        </p:txBody>
      </p:sp>
      <p:sp>
        <p:nvSpPr>
          <p:cNvPr id="9" name="Slide Number Placeholder 8"/>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10037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l-PL"/>
              <a:t>Kliknij, aby edytować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0223B3-5398-46D8-8149-35ED2A11DD0B}" type="datetimeFigureOut">
              <a:rPr lang="pl-PL" smtClean="0"/>
              <a:t>2020-05-21</a:t>
            </a:fld>
            <a:endParaRPr lang="pl-PL"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l-PL"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50FA959-EB09-450A-A2B7-0D493B0883FC}" type="slidenum">
              <a:rPr lang="pl-PL" smtClean="0"/>
              <a:t>‹#›</a:t>
            </a:fld>
            <a:endParaRPr lang="pl-PL" dirty="0"/>
          </a:p>
        </p:txBody>
      </p:sp>
    </p:spTree>
    <p:extLst>
      <p:ext uri="{BB962C8B-B14F-4D97-AF65-F5344CB8AC3E}">
        <p14:creationId xmlns:p14="http://schemas.microsoft.com/office/powerpoint/2010/main" val="328450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10223B3-5398-46D8-8149-35ED2A11DD0B}" type="datetimeFigureOut">
              <a:rPr lang="pl-PL" smtClean="0"/>
              <a:t>2020-05-21</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250FA959-EB09-450A-A2B7-0D493B0883FC}" type="slidenum">
              <a:rPr lang="pl-PL" smtClean="0"/>
              <a:t>‹#›</a:t>
            </a:fld>
            <a:endParaRPr lang="pl-PL" dirty="0"/>
          </a:p>
        </p:txBody>
      </p:sp>
    </p:spTree>
    <p:extLst>
      <p:ext uri="{BB962C8B-B14F-4D97-AF65-F5344CB8AC3E}">
        <p14:creationId xmlns:p14="http://schemas.microsoft.com/office/powerpoint/2010/main" val="1414575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10223B3-5398-46D8-8149-35ED2A11DD0B}" type="datetimeFigureOut">
              <a:rPr lang="pl-PL" smtClean="0"/>
              <a:t>2020-05-21</a:t>
            </a:fld>
            <a:endParaRPr lang="pl-PL"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l-PL"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50FA959-EB09-450A-A2B7-0D493B0883FC}" type="slidenum">
              <a:rPr lang="pl-PL" smtClean="0"/>
              <a:t>‹#›</a:t>
            </a:fld>
            <a:endParaRPr lang="pl-PL"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22295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l.facebook.com/l.php?u=https://panel.syngeos.pl/?fbclid%3DIwAR09evJYZVBycCrPU872_GmMreG_hyjZmsQ7mp0oWoyHxzX4hvm2loKkQ9g&amp;h=AT1MgQpHsk6PLCUD0B0dhE7LVRhs2KcXA_7nIVvTJcjH7SXOgsXqMpa0TbI-sNiUMvFTSJzF8QRKQgG2sHW36PdK4jCtabagrRLqh-RjAzdUhhcHmLOfvE_bvFwHIOUS3TrVxALNR-5eeLYD5aHnPhzzjUV5HhFAMUEb92xwcErBfthS4L8dEvanuU80aHnVpPPDE5nzKFi3IFGk8hbZAm26uRWGVAGZ7eV6DY4u7ThTD8y3XsiLahoH2rOn5arTtZxJcv1sP4p7DHmE0qFDs0ayHVs2GMlicRoe2xR-u2yFt8UhGuKNYmPOjAGXniZbP5fXfcwII-5WdbeuAZE7qXchthYaAkyJu2XHg5ZRU9MJ-9lwkK5mAKxz_F5NPo0EHfQ7UiQXwFO1Ktdp1vAtHOuGaV_7XMjYYFhYbE5irzSxPyWi9ajA89IVGqrwARZtqIrEq69f9F5Da5uWFZBnbXh5kocbWYlX1Xhxmr63u4Y7NUUbtSy5JKsOeiRZ2ZnUUJqkbBzJzoBksBbJMuYw8VcY2m2SIHSWOyeNjCfGFsMtmVjfpmiVzkyeukO_6vw3N7l_EV8EWu9Q2-jpg77vUHmyHyYYtUNKkgZIm0G51-zlP-qSNL4A_4EvHJg2N_mReW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kotly-wozniak.pl/kotly-co/" TargetMode="External"/><Relationship Id="rId2" Type="http://schemas.openxmlformats.org/officeDocument/2006/relationships/hyperlink" Target="https://kotly-wozniak.pl/firma/kotly-5-klasy/" TargetMode="External"/><Relationship Id="rId1" Type="http://schemas.openxmlformats.org/officeDocument/2006/relationships/slideLayout" Target="../slideLayouts/slideLayout2.xml"/><Relationship Id="rId4" Type="http://schemas.openxmlformats.org/officeDocument/2006/relationships/hyperlink" Target="https://kotly-wozniak.pl/firma/certyfikaty-ecodesig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mailto:eko-alarm@rokietnica.p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2" Type="http://schemas.openxmlformats.org/officeDocument/2006/relationships/image" Target="../media/image76.jf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gov.p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gov.p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tel:22%2045%2095%20990" TargetMode="External"/><Relationship Id="rId2" Type="http://schemas.openxmlformats.org/officeDocument/2006/relationships/hyperlink" Target="https://doradztwo-energetyczne.gov.p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mailto:eko-alarm@rokietnica.pl" TargetMode="External"/><Relationship Id="rId7" Type="http://schemas.openxmlformats.org/officeDocument/2006/relationships/image" Target="../media/image107.svg"/><Relationship Id="rId2" Type="http://schemas.openxmlformats.org/officeDocument/2006/relationships/hyperlink" Target="mailto:malgorzata.weymann@rokietnica.pl"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105.svg"/><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1371600" y="835572"/>
            <a:ext cx="8970579" cy="1270065"/>
          </a:xfrm>
        </p:spPr>
        <p:txBody>
          <a:bodyPr>
            <a:normAutofit fontScale="90000"/>
          </a:bodyPr>
          <a:lstStyle/>
          <a:p>
            <a:pPr algn="ctr"/>
            <a:r>
              <a:rPr lang="pl-PL" sz="4000" dirty="0"/>
              <a:t>Źródła niskiej emisji;</a:t>
            </a:r>
            <a:br>
              <a:rPr lang="pl-PL" sz="4000" dirty="0"/>
            </a:br>
            <a:r>
              <a:rPr lang="pl-PL" sz="4000" dirty="0"/>
              <a:t>programy dot. dofinansowania do wymiany starych kotłów na ekologiczne źródła ogrzewania</a:t>
            </a:r>
            <a:endParaRPr lang="pl-PL" sz="4000" dirty="0">
              <a:latin typeface="Univers" panose="020B0503020202020204" pitchFamily="34" charset="0"/>
            </a:endParaRPr>
          </a:p>
        </p:txBody>
      </p:sp>
      <p:sp>
        <p:nvSpPr>
          <p:cNvPr id="5" name="Podtytuł 4"/>
          <p:cNvSpPr>
            <a:spLocks noGrp="1"/>
          </p:cNvSpPr>
          <p:nvPr>
            <p:ph type="subTitle" idx="1"/>
          </p:nvPr>
        </p:nvSpPr>
        <p:spPr>
          <a:xfrm>
            <a:off x="2871988" y="4623516"/>
            <a:ext cx="8731654" cy="1403717"/>
          </a:xfrm>
        </p:spPr>
        <p:txBody>
          <a:bodyPr>
            <a:normAutofit/>
          </a:bodyPr>
          <a:lstStyle/>
          <a:p>
            <a:r>
              <a:rPr lang="pl-PL" b="1" dirty="0"/>
              <a:t>UG Rokietnica</a:t>
            </a:r>
          </a:p>
          <a:p>
            <a:r>
              <a:rPr lang="pl-PL" b="1" dirty="0"/>
              <a:t>2020</a:t>
            </a: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2738" y="4654955"/>
            <a:ext cx="1021276" cy="1372278"/>
          </a:xfrm>
          <a:prstGeom prst="rect">
            <a:avLst/>
          </a:prstGeom>
        </p:spPr>
      </p:pic>
    </p:spTree>
    <p:extLst>
      <p:ext uri="{BB962C8B-B14F-4D97-AF65-F5344CB8AC3E}">
        <p14:creationId xmlns:p14="http://schemas.microsoft.com/office/powerpoint/2010/main" val="1573873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E67308C-CAF5-4A0C-AE35-FF7CE3BBCB87}"/>
              </a:ext>
            </a:extLst>
          </p:cNvPr>
          <p:cNvSpPr>
            <a:spLocks noGrp="1"/>
          </p:cNvSpPr>
          <p:nvPr>
            <p:ph type="title"/>
          </p:nvPr>
        </p:nvSpPr>
        <p:spPr/>
        <p:txBody>
          <a:bodyPr>
            <a:normAutofit/>
          </a:bodyPr>
          <a:lstStyle/>
          <a:p>
            <a:pPr algn="ctr"/>
            <a:r>
              <a:rPr lang="pl-PL" sz="4400" dirty="0"/>
              <a:t>Pył zawieszony PM2,5</a:t>
            </a:r>
          </a:p>
        </p:txBody>
      </p:sp>
      <p:sp>
        <p:nvSpPr>
          <p:cNvPr id="3" name="Symbol zastępczy zawartości 2">
            <a:extLst>
              <a:ext uri="{FF2B5EF4-FFF2-40B4-BE49-F238E27FC236}">
                <a16:creationId xmlns="" xmlns:a16="http://schemas.microsoft.com/office/drawing/2014/main" id="{6B7A2E0A-F069-4435-B255-F19DEAC6DA86}"/>
              </a:ext>
            </a:extLst>
          </p:cNvPr>
          <p:cNvSpPr>
            <a:spLocks noGrp="1"/>
          </p:cNvSpPr>
          <p:nvPr>
            <p:ph idx="1"/>
          </p:nvPr>
        </p:nvSpPr>
        <p:spPr/>
        <p:txBody>
          <a:bodyPr/>
          <a:lstStyle/>
          <a:p>
            <a:pPr marL="0" indent="0">
              <a:buNone/>
            </a:pPr>
            <a:endParaRPr lang="pl-PL" sz="2800" b="1" dirty="0" smtClean="0"/>
          </a:p>
          <a:p>
            <a:pPr marL="0" indent="0">
              <a:buNone/>
            </a:pPr>
            <a:endParaRPr lang="pl-PL" sz="2800" b="1" dirty="0" smtClean="0"/>
          </a:p>
          <a:p>
            <a:pPr marL="0" indent="0">
              <a:buNone/>
            </a:pPr>
            <a:r>
              <a:rPr lang="pl-PL" sz="2800" b="1" dirty="0" smtClean="0"/>
              <a:t>Pył zawieszony PM2,5</a:t>
            </a:r>
          </a:p>
          <a:p>
            <a:pPr marL="0" indent="0">
              <a:buNone/>
            </a:pPr>
            <a:r>
              <a:rPr lang="pl-PL" sz="2800" dirty="0" smtClean="0"/>
              <a:t>Poziom dopuszczalny</a:t>
            </a:r>
            <a:r>
              <a:rPr lang="pl-PL" sz="2800" dirty="0"/>
              <a:t>:  20 µm/m³ (od dnia 1 stycznia 2020 </a:t>
            </a:r>
            <a:r>
              <a:rPr lang="pl-PL" sz="2800" dirty="0" smtClean="0"/>
              <a:t>roku).</a:t>
            </a:r>
            <a:br>
              <a:rPr lang="pl-PL" sz="2800" dirty="0" smtClean="0"/>
            </a:br>
            <a:endParaRPr lang="pl-PL" sz="2800" dirty="0" smtClean="0"/>
          </a:p>
          <a:p>
            <a:endParaRPr lang="pl-PL" dirty="0"/>
          </a:p>
        </p:txBody>
      </p:sp>
    </p:spTree>
    <p:extLst>
      <p:ext uri="{BB962C8B-B14F-4D97-AF65-F5344CB8AC3E}">
        <p14:creationId xmlns:p14="http://schemas.microsoft.com/office/powerpoint/2010/main" val="3844673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C9B6813-8AC7-48FE-A9EC-37C3A3F19CA8}"/>
              </a:ext>
            </a:extLst>
          </p:cNvPr>
          <p:cNvSpPr>
            <a:spLocks noGrp="1"/>
          </p:cNvSpPr>
          <p:nvPr>
            <p:ph type="title"/>
          </p:nvPr>
        </p:nvSpPr>
        <p:spPr/>
        <p:txBody>
          <a:bodyPr/>
          <a:lstStyle/>
          <a:p>
            <a:pPr algn="ctr"/>
            <a:r>
              <a:rPr lang="pl-PL" dirty="0"/>
              <a:t>Komunikat GIOŚ</a:t>
            </a:r>
          </a:p>
        </p:txBody>
      </p:sp>
      <p:pic>
        <p:nvPicPr>
          <p:cNvPr id="5" name="Symbol zastępczy zawartości 4">
            <a:extLst>
              <a:ext uri="{FF2B5EF4-FFF2-40B4-BE49-F238E27FC236}">
                <a16:creationId xmlns="" xmlns:a16="http://schemas.microsoft.com/office/drawing/2014/main" id="{603211A4-04E6-40FC-AEA4-59DB7CBD2B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9231" y="1846263"/>
            <a:ext cx="3948800" cy="4022725"/>
          </a:xfrm>
        </p:spPr>
      </p:pic>
      <p:pic>
        <p:nvPicPr>
          <p:cNvPr id="7" name="Obraz 6">
            <a:extLst>
              <a:ext uri="{FF2B5EF4-FFF2-40B4-BE49-F238E27FC236}">
                <a16:creationId xmlns="" xmlns:a16="http://schemas.microsoft.com/office/drawing/2014/main" id="{4C56F1D3-F596-42E4-821B-AA64C264A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359" y="1928051"/>
            <a:ext cx="3509205" cy="3940937"/>
          </a:xfrm>
          <a:prstGeom prst="rect">
            <a:avLst/>
          </a:prstGeom>
        </p:spPr>
      </p:pic>
    </p:spTree>
    <p:extLst>
      <p:ext uri="{BB962C8B-B14F-4D97-AF65-F5344CB8AC3E}">
        <p14:creationId xmlns:p14="http://schemas.microsoft.com/office/powerpoint/2010/main" val="3568727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F1C5F5A-3056-42F9-8B49-A52B76258836}"/>
              </a:ext>
            </a:extLst>
          </p:cNvPr>
          <p:cNvSpPr>
            <a:spLocks noGrp="1"/>
          </p:cNvSpPr>
          <p:nvPr>
            <p:ph type="title"/>
          </p:nvPr>
        </p:nvSpPr>
        <p:spPr/>
        <p:txBody>
          <a:bodyPr/>
          <a:lstStyle/>
          <a:p>
            <a:pPr algn="ctr"/>
            <a:r>
              <a:rPr lang="pl-PL" dirty="0"/>
              <a:t>Komunikat GIOŚ</a:t>
            </a:r>
          </a:p>
        </p:txBody>
      </p:sp>
      <p:pic>
        <p:nvPicPr>
          <p:cNvPr id="5" name="Symbol zastępczy zawartości 4">
            <a:extLst>
              <a:ext uri="{FF2B5EF4-FFF2-40B4-BE49-F238E27FC236}">
                <a16:creationId xmlns="" xmlns:a16="http://schemas.microsoft.com/office/drawing/2014/main" id="{C2E7F98D-6A3D-4551-A468-B55E521FA8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5178" y="1848628"/>
            <a:ext cx="2962991" cy="4412282"/>
          </a:xfrm>
        </p:spPr>
      </p:pic>
      <p:pic>
        <p:nvPicPr>
          <p:cNvPr id="7" name="Obraz 6">
            <a:extLst>
              <a:ext uri="{FF2B5EF4-FFF2-40B4-BE49-F238E27FC236}">
                <a16:creationId xmlns="" xmlns:a16="http://schemas.microsoft.com/office/drawing/2014/main" id="{B6EC7CE8-5B0D-4105-A775-8B3A8A07F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254" y="1848628"/>
            <a:ext cx="3574916" cy="4412283"/>
          </a:xfrm>
          <a:prstGeom prst="rect">
            <a:avLst/>
          </a:prstGeom>
        </p:spPr>
      </p:pic>
    </p:spTree>
    <p:extLst>
      <p:ext uri="{BB962C8B-B14F-4D97-AF65-F5344CB8AC3E}">
        <p14:creationId xmlns:p14="http://schemas.microsoft.com/office/powerpoint/2010/main" val="3906845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749F594-3B0C-4302-BE96-7C34F133BCB0}"/>
              </a:ext>
            </a:extLst>
          </p:cNvPr>
          <p:cNvSpPr>
            <a:spLocks noGrp="1"/>
          </p:cNvSpPr>
          <p:nvPr>
            <p:ph type="title"/>
          </p:nvPr>
        </p:nvSpPr>
        <p:spPr/>
        <p:txBody>
          <a:bodyPr>
            <a:normAutofit/>
          </a:bodyPr>
          <a:lstStyle/>
          <a:p>
            <a:pPr algn="ctr"/>
            <a:r>
              <a:rPr lang="pl-PL" sz="4400" dirty="0"/>
              <a:t>Czujniki jakości powietrza </a:t>
            </a:r>
            <a:r>
              <a:rPr lang="pl-PL" sz="4400" dirty="0" err="1"/>
              <a:t>Syngeos</a:t>
            </a:r>
            <a:endParaRPr lang="pl-PL" sz="4400" dirty="0"/>
          </a:p>
        </p:txBody>
      </p:sp>
      <p:sp>
        <p:nvSpPr>
          <p:cNvPr id="3" name="Symbol zastępczy zawartości 2">
            <a:extLst>
              <a:ext uri="{FF2B5EF4-FFF2-40B4-BE49-F238E27FC236}">
                <a16:creationId xmlns="" xmlns:a16="http://schemas.microsoft.com/office/drawing/2014/main" id="{7395EB09-5A24-43A4-B3DC-B33425DF8035}"/>
              </a:ext>
            </a:extLst>
          </p:cNvPr>
          <p:cNvSpPr>
            <a:spLocks noGrp="1"/>
          </p:cNvSpPr>
          <p:nvPr>
            <p:ph idx="1"/>
          </p:nvPr>
        </p:nvSpPr>
        <p:spPr/>
        <p:txBody>
          <a:bodyPr/>
          <a:lstStyle/>
          <a:p>
            <a:pPr>
              <a:buClrTx/>
              <a:buFont typeface="Arial" panose="020B0604020202020204" pitchFamily="34" charset="0"/>
              <a:buChar char="•"/>
            </a:pPr>
            <a:r>
              <a:rPr lang="pl-PL" sz="2400" dirty="0"/>
              <a:t> Rokietnica – ul. Trakt Napoleoński 16 </a:t>
            </a:r>
          </a:p>
          <a:p>
            <a:pPr>
              <a:buClrTx/>
              <a:buFont typeface="Arial" panose="020B0604020202020204" pitchFamily="34" charset="0"/>
              <a:buChar char="•"/>
            </a:pPr>
            <a:r>
              <a:rPr lang="pl-PL" sz="2400" dirty="0"/>
              <a:t> Rokietnica – ul. Noblistów 1</a:t>
            </a:r>
          </a:p>
          <a:p>
            <a:pPr>
              <a:buClrTx/>
              <a:buFont typeface="Arial" panose="020B0604020202020204" pitchFamily="34" charset="0"/>
              <a:buChar char="•"/>
            </a:pPr>
            <a:r>
              <a:rPr lang="pl-PL" sz="2400" dirty="0"/>
              <a:t> Napachanie – ul. Poznańska 26</a:t>
            </a:r>
          </a:p>
          <a:p>
            <a:pPr>
              <a:buClrTx/>
              <a:buFont typeface="Arial" panose="020B0604020202020204" pitchFamily="34" charset="0"/>
              <a:buChar char="•"/>
            </a:pPr>
            <a:r>
              <a:rPr lang="pl-PL" sz="2400" dirty="0"/>
              <a:t> Mrowino – ul. Szkolna 2</a:t>
            </a:r>
          </a:p>
          <a:p>
            <a:pPr>
              <a:buClrTx/>
              <a:buFont typeface="Arial" panose="020B0604020202020204" pitchFamily="34" charset="0"/>
              <a:buChar char="•"/>
            </a:pPr>
            <a:endParaRPr lang="pl-PL" sz="2400" dirty="0"/>
          </a:p>
          <a:p>
            <a:endParaRPr lang="pl-PL" dirty="0"/>
          </a:p>
        </p:txBody>
      </p:sp>
      <p:cxnSp>
        <p:nvCxnSpPr>
          <p:cNvPr id="5" name="Łącznik prosty 4">
            <a:extLst>
              <a:ext uri="{FF2B5EF4-FFF2-40B4-BE49-F238E27FC236}">
                <a16:creationId xmlns="" xmlns:a16="http://schemas.microsoft.com/office/drawing/2014/main" id="{96E49363-11DE-4E50-93DD-7AC438823DB5}"/>
              </a:ext>
            </a:extLst>
          </p:cNvPr>
          <p:cNvCxnSpPr/>
          <p:nvPr/>
        </p:nvCxnSpPr>
        <p:spPr>
          <a:xfrm>
            <a:off x="1172817" y="4104861"/>
            <a:ext cx="9342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3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A52A5C8-C733-4939-B4B5-A8E4B15B46F1}"/>
              </a:ext>
            </a:extLst>
          </p:cNvPr>
          <p:cNvSpPr>
            <a:spLocks noGrp="1"/>
          </p:cNvSpPr>
          <p:nvPr>
            <p:ph type="title"/>
          </p:nvPr>
        </p:nvSpPr>
        <p:spPr/>
        <p:txBody>
          <a:bodyPr>
            <a:normAutofit/>
          </a:bodyPr>
          <a:lstStyle/>
          <a:p>
            <a:r>
              <a:rPr lang="pl-PL" sz="3600" dirty="0"/>
              <a:t>		Czujnik jakości powietrza </a:t>
            </a:r>
            <a:r>
              <a:rPr lang="pl-PL" sz="3600" dirty="0" err="1"/>
              <a:t>Syngeos</a:t>
            </a:r>
            <a:r>
              <a:rPr lang="pl-PL" dirty="0"/>
              <a:t/>
            </a:r>
            <a:br>
              <a:rPr lang="pl-PL" dirty="0"/>
            </a:br>
            <a:r>
              <a:rPr lang="pl-PL" sz="1200" dirty="0"/>
              <a:t>System ten należy traktować jako pomocne narzędzie edukacyjno-informacyjne w procesie ograniczania niskiej emisji i walki o czystsze powietrze. Dzięki niemu można inwentaryzować i monitorować obszar gminy, szczególnie o tereny, gdzie mogą występować przekroczenia norm jakości powietrza. Dzięki tej wiedzy można skuteczniej walczyć </a:t>
            </a:r>
            <a:br>
              <a:rPr lang="pl-PL" sz="1200" dirty="0"/>
            </a:br>
            <a:r>
              <a:rPr lang="pl-PL" sz="1200" dirty="0"/>
              <a:t>z problemami zanieczyszczeń powietrza oraz ostrzegać na bieżąco mieszkańców o stanie jakości powietrza w miejscach, w których przebywają na co dzień. System tego typu jest również niezmiernie istotnym elementem w procesie podnoszenia świadomości społecznej niezbędnej do wprowadzania zmian koniecznych do polepszenia jakości powietrza.</a:t>
            </a:r>
          </a:p>
        </p:txBody>
      </p:sp>
      <p:pic>
        <p:nvPicPr>
          <p:cNvPr id="4" name="Symbol zastępczy zawartości 4">
            <a:extLst>
              <a:ext uri="{FF2B5EF4-FFF2-40B4-BE49-F238E27FC236}">
                <a16:creationId xmlns="" xmlns:a16="http://schemas.microsoft.com/office/drawing/2014/main" id="{85563A0A-20C4-4B17-9756-65F238052EE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440" t="6435" r="8786" b="25124"/>
          <a:stretch/>
        </p:blipFill>
        <p:spPr>
          <a:xfrm>
            <a:off x="2095045" y="1895958"/>
            <a:ext cx="3251696" cy="402272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pic>
        <p:nvPicPr>
          <p:cNvPr id="5" name="Obraz 4">
            <a:extLst>
              <a:ext uri="{FF2B5EF4-FFF2-40B4-BE49-F238E27FC236}">
                <a16:creationId xmlns="" xmlns:a16="http://schemas.microsoft.com/office/drawing/2014/main" id="{0D72322B-C076-4253-B61B-288B90B62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261" y="1895958"/>
            <a:ext cx="3030243" cy="4040324"/>
          </a:xfrm>
          <a:prstGeom prst="rect">
            <a:avLst/>
          </a:prstGeom>
        </p:spPr>
      </p:pic>
    </p:spTree>
    <p:extLst>
      <p:ext uri="{BB962C8B-B14F-4D97-AF65-F5344CB8AC3E}">
        <p14:creationId xmlns:p14="http://schemas.microsoft.com/office/powerpoint/2010/main" val="3547004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EA917F5-5084-40AC-8872-BA38DCB99405}"/>
              </a:ext>
            </a:extLst>
          </p:cNvPr>
          <p:cNvSpPr>
            <a:spLocks noGrp="1"/>
          </p:cNvSpPr>
          <p:nvPr>
            <p:ph type="title"/>
          </p:nvPr>
        </p:nvSpPr>
        <p:spPr/>
        <p:txBody>
          <a:bodyPr/>
          <a:lstStyle/>
          <a:p>
            <a:pPr algn="ctr"/>
            <a:r>
              <a:rPr lang="pl-PL" dirty="0"/>
              <a:t>Czujnik jakości powietrza </a:t>
            </a:r>
            <a:r>
              <a:rPr lang="pl-PL" dirty="0" err="1"/>
              <a:t>Syngeos</a:t>
            </a:r>
            <a:r>
              <a:rPr lang="pl-PL" dirty="0"/>
              <a:t> - Napachanie</a:t>
            </a:r>
          </a:p>
        </p:txBody>
      </p:sp>
      <p:pic>
        <p:nvPicPr>
          <p:cNvPr id="5" name="Symbol zastępczy zawartości 4">
            <a:extLst>
              <a:ext uri="{FF2B5EF4-FFF2-40B4-BE49-F238E27FC236}">
                <a16:creationId xmlns="" xmlns:a16="http://schemas.microsoft.com/office/drawing/2014/main" id="{4608DCD7-2A45-46B8-804D-3FB4DE7577C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240" t="24191" r="34522" b="33674"/>
          <a:stretch/>
        </p:blipFill>
        <p:spPr>
          <a:xfrm>
            <a:off x="6096000" y="2147581"/>
            <a:ext cx="1929467" cy="3707489"/>
          </a:xfrm>
        </p:spPr>
      </p:pic>
      <p:pic>
        <p:nvPicPr>
          <p:cNvPr id="7" name="Obraz 6">
            <a:extLst>
              <a:ext uri="{FF2B5EF4-FFF2-40B4-BE49-F238E27FC236}">
                <a16:creationId xmlns="" xmlns:a16="http://schemas.microsoft.com/office/drawing/2014/main" id="{A2836818-A321-452D-AE4E-E423F09A7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285" y="2025997"/>
            <a:ext cx="2962992" cy="3950656"/>
          </a:xfrm>
          <a:prstGeom prst="rect">
            <a:avLst/>
          </a:prstGeom>
        </p:spPr>
      </p:pic>
    </p:spTree>
    <p:extLst>
      <p:ext uri="{BB962C8B-B14F-4D97-AF65-F5344CB8AC3E}">
        <p14:creationId xmlns:p14="http://schemas.microsoft.com/office/powerpoint/2010/main" val="548663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EA11A3B-3BAC-4063-BA4A-AEF0DFE8C5DB}"/>
              </a:ext>
            </a:extLst>
          </p:cNvPr>
          <p:cNvSpPr>
            <a:spLocks noGrp="1"/>
          </p:cNvSpPr>
          <p:nvPr>
            <p:ph type="title"/>
          </p:nvPr>
        </p:nvSpPr>
        <p:spPr/>
        <p:txBody>
          <a:bodyPr/>
          <a:lstStyle/>
          <a:p>
            <a:pPr algn="ctr"/>
            <a:r>
              <a:rPr lang="pl-PL" dirty="0"/>
              <a:t>Czujnik jakości powietrza </a:t>
            </a:r>
            <a:r>
              <a:rPr lang="pl-PL" dirty="0" err="1"/>
              <a:t>Syngeos</a:t>
            </a:r>
            <a:r>
              <a:rPr lang="pl-PL" dirty="0"/>
              <a:t> - Mrowino</a:t>
            </a:r>
          </a:p>
        </p:txBody>
      </p:sp>
      <p:pic>
        <p:nvPicPr>
          <p:cNvPr id="5" name="Symbol zastępczy zawartości 4">
            <a:extLst>
              <a:ext uri="{FF2B5EF4-FFF2-40B4-BE49-F238E27FC236}">
                <a16:creationId xmlns="" xmlns:a16="http://schemas.microsoft.com/office/drawing/2014/main" id="{99DA6B0A-BFC0-4F10-95C8-30E9F4547F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67244" y="2055303"/>
            <a:ext cx="2931952" cy="3909269"/>
          </a:xfrm>
        </p:spPr>
      </p:pic>
      <p:pic>
        <p:nvPicPr>
          <p:cNvPr id="7" name="Obraz 6">
            <a:extLst>
              <a:ext uri="{FF2B5EF4-FFF2-40B4-BE49-F238E27FC236}">
                <a16:creationId xmlns="" xmlns:a16="http://schemas.microsoft.com/office/drawing/2014/main" id="{32D3048D-4E64-4E7E-A406-5FAFAF873E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060"/>
          <a:stretch/>
        </p:blipFill>
        <p:spPr>
          <a:xfrm>
            <a:off x="1927790" y="2055303"/>
            <a:ext cx="3451803" cy="3909269"/>
          </a:xfrm>
          <a:prstGeom prst="rect">
            <a:avLst/>
          </a:prstGeom>
        </p:spPr>
      </p:pic>
    </p:spTree>
    <p:extLst>
      <p:ext uri="{BB962C8B-B14F-4D97-AF65-F5344CB8AC3E}">
        <p14:creationId xmlns:p14="http://schemas.microsoft.com/office/powerpoint/2010/main" val="1323420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8390239-14EE-48FA-B70F-21567817A8D6}"/>
              </a:ext>
            </a:extLst>
          </p:cNvPr>
          <p:cNvSpPr>
            <a:spLocks noGrp="1"/>
          </p:cNvSpPr>
          <p:nvPr>
            <p:ph type="title"/>
          </p:nvPr>
        </p:nvSpPr>
        <p:spPr/>
        <p:txBody>
          <a:bodyPr>
            <a:normAutofit/>
          </a:bodyPr>
          <a:lstStyle/>
          <a:p>
            <a:pPr algn="ctr"/>
            <a:r>
              <a:rPr lang="pl-PL" sz="4400" dirty="0"/>
              <a:t>Monitor zainstalowany w holu szkoły przedstawiający aktualne dane pomiarowe</a:t>
            </a:r>
          </a:p>
        </p:txBody>
      </p:sp>
      <p:pic>
        <p:nvPicPr>
          <p:cNvPr id="4" name="Symbol zastępczy zawartości 4">
            <a:extLst>
              <a:ext uri="{FF2B5EF4-FFF2-40B4-BE49-F238E27FC236}">
                <a16:creationId xmlns="" xmlns:a16="http://schemas.microsoft.com/office/drawing/2014/main" id="{87586125-53CC-4EB6-9EF0-132FF5C1A70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444121" y="2045046"/>
            <a:ext cx="5364717" cy="402272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spTree>
    <p:extLst>
      <p:ext uri="{BB962C8B-B14F-4D97-AF65-F5344CB8AC3E}">
        <p14:creationId xmlns:p14="http://schemas.microsoft.com/office/powerpoint/2010/main" val="2606109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5E32F18-2727-4157-959B-C047D6FDF64D}"/>
              </a:ext>
            </a:extLst>
          </p:cNvPr>
          <p:cNvSpPr>
            <a:spLocks noGrp="1"/>
          </p:cNvSpPr>
          <p:nvPr>
            <p:ph type="title"/>
          </p:nvPr>
        </p:nvSpPr>
        <p:spPr/>
        <p:txBody>
          <a:bodyPr/>
          <a:lstStyle/>
          <a:p>
            <a:pPr algn="ctr"/>
            <a:r>
              <a:rPr lang="pl-PL" dirty="0"/>
              <a:t>http://rokietnica.pl/jakosc-powietrza/</a:t>
            </a:r>
          </a:p>
        </p:txBody>
      </p:sp>
      <p:pic>
        <p:nvPicPr>
          <p:cNvPr id="5" name="Symbol zastępczy zawartości 4">
            <a:extLst>
              <a:ext uri="{FF2B5EF4-FFF2-40B4-BE49-F238E27FC236}">
                <a16:creationId xmlns="" xmlns:a16="http://schemas.microsoft.com/office/drawing/2014/main" id="{63BC8A91-BBD2-458D-8DB8-5F6C8CBCF1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5342" y="1863041"/>
            <a:ext cx="5922528" cy="4411924"/>
          </a:xfrm>
        </p:spPr>
      </p:pic>
    </p:spTree>
    <p:extLst>
      <p:ext uri="{BB962C8B-B14F-4D97-AF65-F5344CB8AC3E}">
        <p14:creationId xmlns:p14="http://schemas.microsoft.com/office/powerpoint/2010/main" val="2983604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DF05375-F732-4ED3-8679-8AD1C7F412E9}"/>
              </a:ext>
            </a:extLst>
          </p:cNvPr>
          <p:cNvSpPr>
            <a:spLocks noGrp="1"/>
          </p:cNvSpPr>
          <p:nvPr>
            <p:ph type="title"/>
          </p:nvPr>
        </p:nvSpPr>
        <p:spPr/>
        <p:txBody>
          <a:bodyPr/>
          <a:lstStyle/>
          <a:p>
            <a:r>
              <a:rPr lang="pl-PL" dirty="0"/>
              <a:t>http://rokietnica.pl/jakosc-powietrza/</a:t>
            </a:r>
          </a:p>
        </p:txBody>
      </p:sp>
      <p:pic>
        <p:nvPicPr>
          <p:cNvPr id="5" name="Symbol zastępczy zawartości 4">
            <a:extLst>
              <a:ext uri="{FF2B5EF4-FFF2-40B4-BE49-F238E27FC236}">
                <a16:creationId xmlns="" xmlns:a16="http://schemas.microsoft.com/office/drawing/2014/main" id="{424A879C-22E3-473B-9453-1EA4BB16B6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63" y="1948268"/>
            <a:ext cx="10058400" cy="3818714"/>
          </a:xfrm>
        </p:spPr>
      </p:pic>
    </p:spTree>
    <p:extLst>
      <p:ext uri="{BB962C8B-B14F-4D97-AF65-F5344CB8AC3E}">
        <p14:creationId xmlns:p14="http://schemas.microsoft.com/office/powerpoint/2010/main" val="4044544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67135F3-ED74-49E6-868C-7D93D00E451C}"/>
              </a:ext>
            </a:extLst>
          </p:cNvPr>
          <p:cNvSpPr>
            <a:spLocks noGrp="1"/>
          </p:cNvSpPr>
          <p:nvPr>
            <p:ph type="title"/>
          </p:nvPr>
        </p:nvSpPr>
        <p:spPr/>
        <p:txBody>
          <a:bodyPr/>
          <a:lstStyle/>
          <a:p>
            <a:endParaRPr lang="pl-PL"/>
          </a:p>
        </p:txBody>
      </p:sp>
      <p:pic>
        <p:nvPicPr>
          <p:cNvPr id="9" name="Symbol zastępczy zawartości 8">
            <a:extLst>
              <a:ext uri="{FF2B5EF4-FFF2-40B4-BE49-F238E27FC236}">
                <a16:creationId xmlns="" xmlns:a16="http://schemas.microsoft.com/office/drawing/2014/main" id="{CF359B48-311C-4953-B29C-D2B75E9B6B7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99461" y="1858963"/>
            <a:ext cx="6593078" cy="4396265"/>
          </a:xfrm>
        </p:spPr>
      </p:pic>
    </p:spTree>
    <p:extLst>
      <p:ext uri="{BB962C8B-B14F-4D97-AF65-F5344CB8AC3E}">
        <p14:creationId xmlns:p14="http://schemas.microsoft.com/office/powerpoint/2010/main" val="2155627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DFD52CB-5CBD-4507-AF2A-6BA5C27EE6DA}"/>
              </a:ext>
            </a:extLst>
          </p:cNvPr>
          <p:cNvSpPr>
            <a:spLocks noGrp="1"/>
          </p:cNvSpPr>
          <p:nvPr>
            <p:ph type="title"/>
          </p:nvPr>
        </p:nvSpPr>
        <p:spPr/>
        <p:txBody>
          <a:bodyPr/>
          <a:lstStyle/>
          <a:p>
            <a:pPr algn="ctr"/>
            <a:r>
              <a:rPr lang="pl-PL" dirty="0"/>
              <a:t>Aplikacja </a:t>
            </a:r>
            <a:r>
              <a:rPr lang="pl-PL" dirty="0" err="1"/>
              <a:t>Syngeos</a:t>
            </a:r>
            <a:endParaRPr lang="pl-PL" dirty="0"/>
          </a:p>
        </p:txBody>
      </p:sp>
      <p:sp>
        <p:nvSpPr>
          <p:cNvPr id="3" name="Symbol zastępczy zawartości 2">
            <a:extLst>
              <a:ext uri="{FF2B5EF4-FFF2-40B4-BE49-F238E27FC236}">
                <a16:creationId xmlns="" xmlns:a16="http://schemas.microsoft.com/office/drawing/2014/main" id="{54490DA0-E3FE-4B00-B30A-1088363CD166}"/>
              </a:ext>
            </a:extLst>
          </p:cNvPr>
          <p:cNvSpPr>
            <a:spLocks noGrp="1"/>
          </p:cNvSpPr>
          <p:nvPr>
            <p:ph idx="1"/>
          </p:nvPr>
        </p:nvSpPr>
        <p:spPr/>
        <p:txBody>
          <a:bodyPr/>
          <a:lstStyle/>
          <a:p>
            <a:r>
              <a:rPr lang="pl-PL" dirty="0"/>
              <a:t>Strona internetowa:</a:t>
            </a:r>
          </a:p>
          <a:p>
            <a:r>
              <a:rPr lang="pl-PL" u="sng" dirty="0">
                <a:solidFill>
                  <a:schemeClr val="tx1"/>
                </a:solidFill>
                <a:hlinkClick r:id="rId2">
                  <a:extLst>
                    <a:ext uri="{A12FA001-AC4F-418D-AE19-62706E023703}">
                      <ahyp:hlinkClr xmlns="" xmlns:ahyp="http://schemas.microsoft.com/office/drawing/2018/hyperlinkcolor" val="tx"/>
                    </a:ext>
                  </a:extLst>
                </a:hlinkClick>
              </a:rPr>
              <a:t>https://panel.syngeos.pl</a:t>
            </a:r>
            <a:endParaRPr lang="pl-PL" u="sng" dirty="0">
              <a:solidFill>
                <a:schemeClr val="tx1"/>
              </a:solidFill>
            </a:endParaRPr>
          </a:p>
          <a:p>
            <a:endParaRPr lang="pl-PL" dirty="0"/>
          </a:p>
          <a:p>
            <a:r>
              <a:rPr lang="pl-PL" dirty="0"/>
              <a:t>Aplikacja mobilna:</a:t>
            </a:r>
          </a:p>
          <a:p>
            <a:r>
              <a:rPr lang="pl-PL" dirty="0" err="1"/>
              <a:t>Syngeos</a:t>
            </a:r>
            <a:endParaRPr lang="pl-PL" sz="1800" dirty="0"/>
          </a:p>
          <a:p>
            <a:endParaRPr lang="pl-PL" dirty="0"/>
          </a:p>
        </p:txBody>
      </p:sp>
    </p:spTree>
    <p:extLst>
      <p:ext uri="{BB962C8B-B14F-4D97-AF65-F5344CB8AC3E}">
        <p14:creationId xmlns:p14="http://schemas.microsoft.com/office/powerpoint/2010/main" val="463324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E86CCAA-0001-4EBA-AAB9-B68158849690}"/>
              </a:ext>
            </a:extLst>
          </p:cNvPr>
          <p:cNvSpPr>
            <a:spLocks noGrp="1"/>
          </p:cNvSpPr>
          <p:nvPr>
            <p:ph type="title"/>
          </p:nvPr>
        </p:nvSpPr>
        <p:spPr/>
        <p:txBody>
          <a:bodyPr/>
          <a:lstStyle/>
          <a:p>
            <a:pPr algn="ctr"/>
            <a:r>
              <a:rPr lang="pl-PL" dirty="0"/>
              <a:t>Paliwa stałe</a:t>
            </a:r>
          </a:p>
        </p:txBody>
      </p:sp>
      <p:sp>
        <p:nvSpPr>
          <p:cNvPr id="3" name="Symbol zastępczy zawartości 2">
            <a:extLst>
              <a:ext uri="{FF2B5EF4-FFF2-40B4-BE49-F238E27FC236}">
                <a16:creationId xmlns="" xmlns:a16="http://schemas.microsoft.com/office/drawing/2014/main" id="{8D18AFFD-60F7-445D-AAD5-0DC1A4024B2D}"/>
              </a:ext>
            </a:extLst>
          </p:cNvPr>
          <p:cNvSpPr>
            <a:spLocks noGrp="1"/>
          </p:cNvSpPr>
          <p:nvPr>
            <p:ph idx="1"/>
          </p:nvPr>
        </p:nvSpPr>
        <p:spPr/>
        <p:txBody>
          <a:bodyPr/>
          <a:lstStyle/>
          <a:p>
            <a:r>
              <a:rPr lang="pl-PL" b="1" dirty="0"/>
              <a:t>                       </a:t>
            </a:r>
            <a:r>
              <a:rPr lang="pl-PL" dirty="0"/>
              <a:t>Ustawa o systemie monitorowania i kontrolowania jakości paliw</a:t>
            </a:r>
          </a:p>
          <a:p>
            <a:r>
              <a:rPr lang="pl-PL" sz="1400" dirty="0"/>
              <a:t>Art. 2 ust. 1 pkt 4a</a:t>
            </a:r>
          </a:p>
        </p:txBody>
      </p:sp>
      <p:pic>
        <p:nvPicPr>
          <p:cNvPr id="5" name="Obraz 4">
            <a:extLst>
              <a:ext uri="{FF2B5EF4-FFF2-40B4-BE49-F238E27FC236}">
                <a16:creationId xmlns="" xmlns:a16="http://schemas.microsoft.com/office/drawing/2014/main" id="{B2168196-C341-40CA-AED0-507029CAD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30" y="2911518"/>
            <a:ext cx="10840918" cy="1738250"/>
          </a:xfrm>
          <a:prstGeom prst="rect">
            <a:avLst/>
          </a:prstGeom>
        </p:spPr>
      </p:pic>
    </p:spTree>
    <p:extLst>
      <p:ext uri="{BB962C8B-B14F-4D97-AF65-F5344CB8AC3E}">
        <p14:creationId xmlns:p14="http://schemas.microsoft.com/office/powerpoint/2010/main" val="2126537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EEF6DAE-2EF4-41E9-A9C8-4848C8CA8020}"/>
              </a:ext>
            </a:extLst>
          </p:cNvPr>
          <p:cNvSpPr>
            <a:spLocks noGrp="1"/>
          </p:cNvSpPr>
          <p:nvPr>
            <p:ph type="title"/>
          </p:nvPr>
        </p:nvSpPr>
        <p:spPr/>
        <p:txBody>
          <a:bodyPr/>
          <a:lstStyle/>
          <a:p>
            <a:pPr algn="ctr"/>
            <a:r>
              <a:rPr lang="pl-PL" dirty="0"/>
              <a:t>UCHWAŁA ANTYSMOGOWA</a:t>
            </a:r>
          </a:p>
        </p:txBody>
      </p:sp>
      <p:sp>
        <p:nvSpPr>
          <p:cNvPr id="3" name="Symbol zastępczy zawartości 2">
            <a:extLst>
              <a:ext uri="{FF2B5EF4-FFF2-40B4-BE49-F238E27FC236}">
                <a16:creationId xmlns="" xmlns:a16="http://schemas.microsoft.com/office/drawing/2014/main" id="{C6119896-4589-4CB1-85C2-60781CA9983D}"/>
              </a:ext>
            </a:extLst>
          </p:cNvPr>
          <p:cNvSpPr>
            <a:spLocks noGrp="1"/>
          </p:cNvSpPr>
          <p:nvPr>
            <p:ph idx="1"/>
          </p:nvPr>
        </p:nvSpPr>
        <p:spPr/>
        <p:txBody>
          <a:bodyPr/>
          <a:lstStyle/>
          <a:p>
            <a:pPr algn="ctr"/>
            <a:endParaRPr lang="pl-PL" dirty="0"/>
          </a:p>
          <a:p>
            <a:pPr algn="ctr"/>
            <a:r>
              <a:rPr lang="pl-PL" dirty="0"/>
              <a:t>Uchwała nr XXXIX/941/17 Sejmiku Województwa Wielkopolskiego z dnia 18 grudnia 2017 r. </a:t>
            </a:r>
            <a:br>
              <a:rPr lang="pl-PL" dirty="0"/>
            </a:br>
            <a:r>
              <a:rPr lang="pl-PL" i="1" dirty="0"/>
              <a:t>w sprawie wprowadzenia, na obszarze województwa wielkopolskiego, ograniczeń lub zakazów </a:t>
            </a:r>
            <a:br>
              <a:rPr lang="pl-PL" i="1" dirty="0"/>
            </a:br>
            <a:r>
              <a:rPr lang="pl-PL" i="1" dirty="0"/>
              <a:t>w zakresie eksploatacji instalacji, </a:t>
            </a:r>
            <a:br>
              <a:rPr lang="pl-PL" i="1" dirty="0"/>
            </a:br>
            <a:r>
              <a:rPr lang="pl-PL" i="1" dirty="0"/>
              <a:t>w których następuje spalanie paliw</a:t>
            </a:r>
            <a:endParaRPr lang="pl-PL" dirty="0"/>
          </a:p>
        </p:txBody>
      </p:sp>
    </p:spTree>
    <p:extLst>
      <p:ext uri="{BB962C8B-B14F-4D97-AF65-F5344CB8AC3E}">
        <p14:creationId xmlns:p14="http://schemas.microsoft.com/office/powerpoint/2010/main" val="1317380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4400" dirty="0"/>
              <a:t>Zakaz stosowania paliw niskiej jakości</a:t>
            </a:r>
          </a:p>
        </p:txBody>
      </p:sp>
      <p:pic>
        <p:nvPicPr>
          <p:cNvPr id="4" name="Symbol zastępczy zawartości 4">
            <a:extLst>
              <a:ext uri="{FF2B5EF4-FFF2-40B4-BE49-F238E27FC236}">
                <a16:creationId xmlns="" xmlns:a16="http://schemas.microsoft.com/office/drawing/2014/main" id="{8741248C-F662-4D76-BA65-D0A2888DFA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1431" y="2333383"/>
            <a:ext cx="8711260" cy="2987075"/>
          </a:xfrm>
          <a:noFill/>
        </p:spPr>
      </p:pic>
    </p:spTree>
    <p:extLst>
      <p:ext uri="{BB962C8B-B14F-4D97-AF65-F5344CB8AC3E}">
        <p14:creationId xmlns:p14="http://schemas.microsoft.com/office/powerpoint/2010/main" val="1094695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txBox="1">
            <a:spLocks/>
          </p:cNvSpPr>
          <p:nvPr/>
        </p:nvSpPr>
        <p:spPr>
          <a:xfrm>
            <a:off x="489397" y="270456"/>
            <a:ext cx="11016803" cy="708338"/>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pl-PL" dirty="0"/>
          </a:p>
        </p:txBody>
      </p:sp>
      <p:sp>
        <p:nvSpPr>
          <p:cNvPr id="5" name="Tytuł 4"/>
          <p:cNvSpPr>
            <a:spLocks noGrp="1"/>
          </p:cNvSpPr>
          <p:nvPr>
            <p:ph type="title"/>
          </p:nvPr>
        </p:nvSpPr>
        <p:spPr/>
        <p:txBody>
          <a:bodyPr>
            <a:noAutofit/>
          </a:bodyPr>
          <a:lstStyle/>
          <a:p>
            <a:pPr algn="ctr"/>
            <a:r>
              <a:rPr lang="pl-PL" sz="4000" dirty="0"/>
              <a:t>Zakazany sortyment: </a:t>
            </a:r>
            <a:r>
              <a:rPr lang="pl-PL" sz="2800" dirty="0"/>
              <a:t>węgiel brunatny, muł, flotokoncentrat, </a:t>
            </a:r>
            <a:br>
              <a:rPr lang="pl-PL" sz="2800" dirty="0"/>
            </a:br>
            <a:r>
              <a:rPr lang="pl-PL" sz="2800" dirty="0"/>
              <a:t>miał o zawartości ziaren poniżej 3 mm w ilości większej niż 15%</a:t>
            </a:r>
          </a:p>
        </p:txBody>
      </p:sp>
      <p:pic>
        <p:nvPicPr>
          <p:cNvPr id="7" name="Symbol zastępczy zawartości 4">
            <a:extLst>
              <a:ext uri="{FF2B5EF4-FFF2-40B4-BE49-F238E27FC236}">
                <a16:creationId xmlns="" xmlns:a16="http://schemas.microsoft.com/office/drawing/2014/main" id="{035A5989-A7DC-408C-B323-F5DCBC36C59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329" t="7529" r="15353" b="6606"/>
          <a:stretch/>
        </p:blipFill>
        <p:spPr>
          <a:xfrm>
            <a:off x="489397" y="1963072"/>
            <a:ext cx="2701065" cy="4106293"/>
          </a:xfrm>
        </p:spPr>
      </p:pic>
      <p:pic>
        <p:nvPicPr>
          <p:cNvPr id="8" name="Obraz 7">
            <a:extLst>
              <a:ext uri="{FF2B5EF4-FFF2-40B4-BE49-F238E27FC236}">
                <a16:creationId xmlns="" xmlns:a16="http://schemas.microsoft.com/office/drawing/2014/main" id="{196E1762-CE02-4A3E-9790-9961476AE4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3" t="14691" r="6654" b="2313"/>
          <a:stretch/>
        </p:blipFill>
        <p:spPr>
          <a:xfrm>
            <a:off x="3363863" y="1955626"/>
            <a:ext cx="2459342" cy="4093393"/>
          </a:xfrm>
          <a:prstGeom prst="rect">
            <a:avLst/>
          </a:prstGeom>
        </p:spPr>
      </p:pic>
      <p:pic>
        <p:nvPicPr>
          <p:cNvPr id="9" name="Obraz 8">
            <a:extLst>
              <a:ext uri="{FF2B5EF4-FFF2-40B4-BE49-F238E27FC236}">
                <a16:creationId xmlns="" xmlns:a16="http://schemas.microsoft.com/office/drawing/2014/main" id="{98D0BBAC-9E45-4D04-8865-393E85BB67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30" t="22939" r="19988" b="6667"/>
          <a:stretch/>
        </p:blipFill>
        <p:spPr>
          <a:xfrm>
            <a:off x="6096000" y="1955627"/>
            <a:ext cx="2566000" cy="4093393"/>
          </a:xfrm>
          <a:prstGeom prst="rect">
            <a:avLst/>
          </a:prstGeom>
        </p:spPr>
      </p:pic>
      <p:pic>
        <p:nvPicPr>
          <p:cNvPr id="10" name="Symbol zastępczy zawartości 4">
            <a:extLst>
              <a:ext uri="{FF2B5EF4-FFF2-40B4-BE49-F238E27FC236}">
                <a16:creationId xmlns="" xmlns:a16="http://schemas.microsoft.com/office/drawing/2014/main" id="{BEF33FD5-02E5-4F65-B82F-C5BD92A8A2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34" t="23573" r="17161"/>
          <a:stretch/>
        </p:blipFill>
        <p:spPr>
          <a:xfrm>
            <a:off x="8988189" y="1963072"/>
            <a:ext cx="2312698" cy="4078504"/>
          </a:xfrm>
          <a:prstGeom prst="rect">
            <a:avLst/>
          </a:prstGeom>
          <a:noFill/>
        </p:spPr>
      </p:pic>
    </p:spTree>
    <p:extLst>
      <p:ext uri="{BB962C8B-B14F-4D97-AF65-F5344CB8AC3E}">
        <p14:creationId xmlns:p14="http://schemas.microsoft.com/office/powerpoint/2010/main" val="186013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C8EEDA2-AD81-4390-9FF6-97433FC40F1E}"/>
              </a:ext>
            </a:extLst>
          </p:cNvPr>
          <p:cNvSpPr>
            <a:spLocks noGrp="1"/>
          </p:cNvSpPr>
          <p:nvPr>
            <p:ph type="title"/>
          </p:nvPr>
        </p:nvSpPr>
        <p:spPr/>
        <p:txBody>
          <a:bodyPr/>
          <a:lstStyle/>
          <a:p>
            <a:pPr algn="ctr"/>
            <a:r>
              <a:rPr lang="pl-PL" dirty="0"/>
              <a:t>Świadectwo jakości paliw stałych</a:t>
            </a:r>
          </a:p>
        </p:txBody>
      </p:sp>
      <p:sp>
        <p:nvSpPr>
          <p:cNvPr id="8" name="Symbol zastępczy zawartości 7">
            <a:extLst>
              <a:ext uri="{FF2B5EF4-FFF2-40B4-BE49-F238E27FC236}">
                <a16:creationId xmlns="" xmlns:a16="http://schemas.microsoft.com/office/drawing/2014/main" id="{1878C1D7-25F3-4295-84E5-BF4D2CCB3086}"/>
              </a:ext>
            </a:extLst>
          </p:cNvPr>
          <p:cNvSpPr>
            <a:spLocks noGrp="1"/>
          </p:cNvSpPr>
          <p:nvPr>
            <p:ph idx="1"/>
          </p:nvPr>
        </p:nvSpPr>
        <p:spPr/>
        <p:txBody>
          <a:bodyPr/>
          <a:lstStyle/>
          <a:p>
            <a:r>
              <a:rPr lang="pl-PL" dirty="0"/>
              <a:t>                   </a:t>
            </a:r>
          </a:p>
          <a:p>
            <a:r>
              <a:rPr lang="pl-PL" dirty="0"/>
              <a:t>                      Ustawa o systemie monitorowania i kontrolowania jakości paliw</a:t>
            </a:r>
          </a:p>
          <a:p>
            <a:endParaRPr lang="pl-PL" dirty="0"/>
          </a:p>
        </p:txBody>
      </p:sp>
      <p:pic>
        <p:nvPicPr>
          <p:cNvPr id="10" name="Obraz 9">
            <a:extLst>
              <a:ext uri="{FF2B5EF4-FFF2-40B4-BE49-F238E27FC236}">
                <a16:creationId xmlns="" xmlns:a16="http://schemas.microsoft.com/office/drawing/2014/main" id="{D23FD004-9D12-446B-A2D0-2163A7E0F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82" y="3043107"/>
            <a:ext cx="11797718" cy="1092666"/>
          </a:xfrm>
          <a:prstGeom prst="rect">
            <a:avLst/>
          </a:prstGeom>
        </p:spPr>
      </p:pic>
    </p:spTree>
    <p:extLst>
      <p:ext uri="{BB962C8B-B14F-4D97-AF65-F5344CB8AC3E}">
        <p14:creationId xmlns:p14="http://schemas.microsoft.com/office/powerpoint/2010/main" val="3330394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dirty="0"/>
              <a:t>Świadectwo jakości paliw stałych</a:t>
            </a:r>
          </a:p>
        </p:txBody>
      </p:sp>
      <p:sp>
        <p:nvSpPr>
          <p:cNvPr id="6" name="Symbol zastępczy zawartości 5"/>
          <p:cNvSpPr>
            <a:spLocks noGrp="1"/>
          </p:cNvSpPr>
          <p:nvPr>
            <p:ph idx="1"/>
          </p:nvPr>
        </p:nvSpPr>
        <p:spPr/>
        <p:txBody>
          <a:bodyPr/>
          <a:lstStyle/>
          <a:p>
            <a:pPr marL="0" indent="0">
              <a:buNone/>
            </a:pPr>
            <a:endParaRPr lang="pl-PL" dirty="0"/>
          </a:p>
          <a:p>
            <a:pPr marL="0" indent="0">
              <a:buNone/>
            </a:pPr>
            <a:endParaRPr lang="pl-PL" dirty="0"/>
          </a:p>
          <a:p>
            <a:pPr marL="0" indent="0" algn="just">
              <a:buNone/>
            </a:pPr>
            <a:r>
              <a:rPr lang="pl-PL" sz="2800" dirty="0"/>
              <a:t>Rozporządzenie Ministra Energii z dnia 27 września 2018 r. </a:t>
            </a:r>
            <a:r>
              <a:rPr lang="pl-PL" sz="2800" i="1" dirty="0"/>
              <a:t>w sprawie wzoru świadectwa jakości paliw stałych</a:t>
            </a:r>
          </a:p>
          <a:p>
            <a:pPr marL="0" indent="0">
              <a:buNone/>
            </a:pPr>
            <a:endParaRPr lang="pl-PL" sz="2800" i="1" dirty="0"/>
          </a:p>
          <a:p>
            <a:pPr marL="0" indent="0" algn="just">
              <a:buNone/>
            </a:pPr>
            <a:r>
              <a:rPr lang="pl-PL" sz="2800" dirty="0"/>
              <a:t>Do każdej sprzedanej partii węgla przedsiębiorca ma obowiązek wydać świadectwo jakości paliwa stałego.</a:t>
            </a:r>
          </a:p>
          <a:p>
            <a:endParaRPr lang="pl-PL" dirty="0"/>
          </a:p>
        </p:txBody>
      </p:sp>
    </p:spTree>
    <p:extLst>
      <p:ext uri="{BB962C8B-B14F-4D97-AF65-F5344CB8AC3E}">
        <p14:creationId xmlns:p14="http://schemas.microsoft.com/office/powerpoint/2010/main" val="2250575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1097280" y="286603"/>
            <a:ext cx="10058400" cy="1450757"/>
          </a:xfrm>
        </p:spPr>
        <p:txBody>
          <a:bodyPr/>
          <a:lstStyle/>
          <a:p>
            <a:pPr algn="ctr"/>
            <a:r>
              <a:rPr lang="pl-PL" dirty="0"/>
              <a:t>Wzór świadectwa jakości paliw stałych</a:t>
            </a:r>
          </a:p>
        </p:txBody>
      </p:sp>
      <p:pic>
        <p:nvPicPr>
          <p:cNvPr id="6" name="Symbol zastępczy zawartości 5">
            <a:extLst>
              <a:ext uri="{FF2B5EF4-FFF2-40B4-BE49-F238E27FC236}">
                <a16:creationId xmlns="" xmlns:a16="http://schemas.microsoft.com/office/drawing/2014/main" id="{193A8795-E066-4314-8897-983972A75F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1481" y="1855349"/>
            <a:ext cx="3221375" cy="4484660"/>
          </a:xfrm>
        </p:spPr>
      </p:pic>
    </p:spTree>
    <p:extLst>
      <p:ext uri="{BB962C8B-B14F-4D97-AF65-F5344CB8AC3E}">
        <p14:creationId xmlns:p14="http://schemas.microsoft.com/office/powerpoint/2010/main" val="2480783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813305F-F1B2-44A3-AF86-BF81215F5E45}"/>
              </a:ext>
            </a:extLst>
          </p:cNvPr>
          <p:cNvSpPr>
            <a:spLocks noGrp="1"/>
          </p:cNvSpPr>
          <p:nvPr>
            <p:ph type="title"/>
          </p:nvPr>
        </p:nvSpPr>
        <p:spPr/>
        <p:txBody>
          <a:bodyPr/>
          <a:lstStyle/>
          <a:p>
            <a:pPr algn="ctr"/>
            <a:r>
              <a:rPr lang="pl-PL" dirty="0"/>
              <a:t>Świadectwo jakości - </a:t>
            </a:r>
            <a:r>
              <a:rPr lang="pl-PL" dirty="0" err="1"/>
              <a:t>ekogroszek</a:t>
            </a:r>
            <a:endParaRPr lang="pl-PL" dirty="0"/>
          </a:p>
        </p:txBody>
      </p:sp>
      <p:pic>
        <p:nvPicPr>
          <p:cNvPr id="6" name="Symbol zastępczy zawartości 5">
            <a:extLst>
              <a:ext uri="{FF2B5EF4-FFF2-40B4-BE49-F238E27FC236}">
                <a16:creationId xmlns="" xmlns:a16="http://schemas.microsoft.com/office/drawing/2014/main" id="{EDD5852E-5259-4639-8C8D-D6F57F87A2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4768"/>
          <a:stretch/>
        </p:blipFill>
        <p:spPr>
          <a:xfrm>
            <a:off x="3816628" y="1782508"/>
            <a:ext cx="3843075" cy="4492457"/>
          </a:xfrm>
        </p:spPr>
      </p:pic>
    </p:spTree>
    <p:extLst>
      <p:ext uri="{BB962C8B-B14F-4D97-AF65-F5344CB8AC3E}">
        <p14:creationId xmlns:p14="http://schemas.microsoft.com/office/powerpoint/2010/main" val="4075298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741847E-3629-4E74-A333-23D3A75A9CD5}"/>
              </a:ext>
            </a:extLst>
          </p:cNvPr>
          <p:cNvSpPr>
            <a:spLocks noGrp="1"/>
          </p:cNvSpPr>
          <p:nvPr>
            <p:ph type="title"/>
          </p:nvPr>
        </p:nvSpPr>
        <p:spPr/>
        <p:txBody>
          <a:bodyPr/>
          <a:lstStyle/>
          <a:p>
            <a:pPr algn="ctr"/>
            <a:r>
              <a:rPr lang="pl-PL" dirty="0"/>
              <a:t>Świadectwo jakości - orzech</a:t>
            </a:r>
          </a:p>
        </p:txBody>
      </p:sp>
      <p:pic>
        <p:nvPicPr>
          <p:cNvPr id="5" name="Symbol zastępczy zawartości 4">
            <a:extLst>
              <a:ext uri="{FF2B5EF4-FFF2-40B4-BE49-F238E27FC236}">
                <a16:creationId xmlns="" xmlns:a16="http://schemas.microsoft.com/office/drawing/2014/main" id="{DA2A5C7A-3C21-476A-B8B6-D012FF0188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358"/>
          <a:stretch/>
        </p:blipFill>
        <p:spPr>
          <a:xfrm>
            <a:off x="4244679" y="1791810"/>
            <a:ext cx="3760545" cy="4508321"/>
          </a:xfrm>
        </p:spPr>
      </p:pic>
    </p:spTree>
    <p:extLst>
      <p:ext uri="{BB962C8B-B14F-4D97-AF65-F5344CB8AC3E}">
        <p14:creationId xmlns:p14="http://schemas.microsoft.com/office/powerpoint/2010/main" val="1469370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82595F9-4F24-40DF-92BE-BB9A4E126785}"/>
              </a:ext>
            </a:extLst>
          </p:cNvPr>
          <p:cNvSpPr>
            <a:spLocks noGrp="1"/>
          </p:cNvSpPr>
          <p:nvPr>
            <p:ph type="title"/>
          </p:nvPr>
        </p:nvSpPr>
        <p:spPr/>
        <p:txBody>
          <a:bodyPr/>
          <a:lstStyle/>
          <a:p>
            <a:pPr algn="ctr"/>
            <a:r>
              <a:rPr lang="pl-PL" dirty="0"/>
              <a:t>Niska emisja</a:t>
            </a:r>
          </a:p>
        </p:txBody>
      </p:sp>
      <p:sp>
        <p:nvSpPr>
          <p:cNvPr id="3" name="Symbol zastępczy zawartości 2">
            <a:extLst>
              <a:ext uri="{FF2B5EF4-FFF2-40B4-BE49-F238E27FC236}">
                <a16:creationId xmlns="" xmlns:a16="http://schemas.microsoft.com/office/drawing/2014/main" id="{396AFB82-BC05-453A-8912-A7C83485B32B}"/>
              </a:ext>
            </a:extLst>
          </p:cNvPr>
          <p:cNvSpPr>
            <a:spLocks noGrp="1"/>
          </p:cNvSpPr>
          <p:nvPr>
            <p:ph idx="1"/>
          </p:nvPr>
        </p:nvSpPr>
        <p:spPr/>
        <p:txBody>
          <a:bodyPr>
            <a:normAutofit/>
          </a:bodyPr>
          <a:lstStyle/>
          <a:p>
            <a:endParaRPr lang="pl-PL" dirty="0"/>
          </a:p>
          <a:p>
            <a:endParaRPr lang="pl-PL" dirty="0"/>
          </a:p>
          <a:p>
            <a:pPr algn="just"/>
            <a:r>
              <a:rPr lang="pl-PL" dirty="0"/>
              <a:t>Emisja zanieczyszczeń wprowadzanych do powietrza z kominów o wysokości poniżej 40 m. Pojęcie niskiej emisji dotyczy głównie indywidualnych urządzeń grzewczych użytkowanych </a:t>
            </a:r>
            <a:br>
              <a:rPr lang="pl-PL" dirty="0"/>
            </a:br>
            <a:r>
              <a:rPr lang="pl-PL" dirty="0"/>
              <a:t>w sektorze komunalno-bytowym (budynki jednorodzinne i wielorodzinne), lokalnych kotłowni małej mocy cieplnej w budynkach użyteczności publicznej, warsztatach usługowych, obiektach handlowych.</a:t>
            </a:r>
          </a:p>
          <a:p>
            <a:endParaRPr lang="pl-PL" dirty="0"/>
          </a:p>
        </p:txBody>
      </p:sp>
    </p:spTree>
    <p:extLst>
      <p:ext uri="{BB962C8B-B14F-4D97-AF65-F5344CB8AC3E}">
        <p14:creationId xmlns:p14="http://schemas.microsoft.com/office/powerpoint/2010/main" val="1865278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900F601-7EEE-403E-8BE6-1962EB63452A}"/>
              </a:ext>
            </a:extLst>
          </p:cNvPr>
          <p:cNvSpPr>
            <a:spLocks noGrp="1"/>
          </p:cNvSpPr>
          <p:nvPr>
            <p:ph type="title"/>
          </p:nvPr>
        </p:nvSpPr>
        <p:spPr/>
        <p:txBody>
          <a:bodyPr/>
          <a:lstStyle/>
          <a:p>
            <a:pPr algn="ctr"/>
            <a:r>
              <a:rPr lang="pl-PL" dirty="0"/>
              <a:t>Kotły</a:t>
            </a:r>
          </a:p>
        </p:txBody>
      </p:sp>
      <p:sp>
        <p:nvSpPr>
          <p:cNvPr id="3" name="Symbol zastępczy zawartości 2">
            <a:extLst>
              <a:ext uri="{FF2B5EF4-FFF2-40B4-BE49-F238E27FC236}">
                <a16:creationId xmlns="" xmlns:a16="http://schemas.microsoft.com/office/drawing/2014/main" id="{2375C016-62B0-4B1C-9081-41FB3278C81E}"/>
              </a:ext>
            </a:extLst>
          </p:cNvPr>
          <p:cNvSpPr>
            <a:spLocks noGrp="1"/>
          </p:cNvSpPr>
          <p:nvPr>
            <p:ph idx="1"/>
          </p:nvPr>
        </p:nvSpPr>
        <p:spPr/>
        <p:txBody>
          <a:bodyPr/>
          <a:lstStyle/>
          <a:p>
            <a:pPr algn="just">
              <a:buClrTx/>
              <a:buFont typeface="Arial" panose="020B0604020202020204" pitchFamily="34" charset="0"/>
              <a:buChar char="•"/>
            </a:pPr>
            <a:r>
              <a:rPr lang="pl-PL" sz="2400" dirty="0">
                <a:solidFill>
                  <a:schemeClr val="tx1"/>
                </a:solidFill>
              </a:rPr>
              <a:t> muszą spełniać wymagania rozporządzenia Komisji UE (EKOPROJEKT);</a:t>
            </a:r>
          </a:p>
          <a:p>
            <a:pPr algn="just">
              <a:buClrTx/>
              <a:buFont typeface="Arial" panose="020B0604020202020204" pitchFamily="34" charset="0"/>
              <a:buChar char="•"/>
            </a:pPr>
            <a:r>
              <a:rPr lang="pl-PL" sz="2400" dirty="0">
                <a:solidFill>
                  <a:schemeClr val="tx1"/>
                </a:solidFill>
              </a:rPr>
              <a:t> muszą zapewniać automatyczne podawanie paliwa;</a:t>
            </a:r>
          </a:p>
          <a:p>
            <a:pPr algn="just">
              <a:buClrTx/>
              <a:buFont typeface="Arial" panose="020B0604020202020204" pitchFamily="34" charset="0"/>
              <a:buChar char="•"/>
            </a:pPr>
            <a:r>
              <a:rPr lang="pl-PL" sz="2400" dirty="0"/>
              <a:t> nie mogą posiadać rusztu awaryjnego oraz elementów pozwalających jego zamontowanie (chodzi o ograniczenie możliwości spalania śmieci i innych odpadów, które nie powinny być nigdy spalane w instalacjach domowych).</a:t>
            </a:r>
          </a:p>
          <a:p>
            <a:pPr marL="0" indent="0" algn="just">
              <a:buNone/>
            </a:pPr>
            <a:endParaRPr lang="pl-PL" dirty="0"/>
          </a:p>
          <a:p>
            <a:pPr marL="0" indent="0" algn="just">
              <a:buNone/>
            </a:pPr>
            <a:r>
              <a:rPr lang="pl-PL" dirty="0"/>
              <a:t>Powyższe wymagania obowiązują dla wszystkich nowych kotłów instalowanych po dniu 1 maja 2018 roku oraz będą obowiązywać od dnia 1 stycznia 2024 r. dla kotłów bezklasowych (tzw. </a:t>
            </a:r>
            <a:r>
              <a:rPr lang="pl-PL"/>
              <a:t>kopciuchów), których eksploatacja rozpoczęła się przed 1 maja 2018 r, co w praktyce wiązać się będzie z ich wymianą.</a:t>
            </a:r>
          </a:p>
          <a:p>
            <a:endParaRPr lang="pl-PL" dirty="0"/>
          </a:p>
        </p:txBody>
      </p:sp>
    </p:spTree>
    <p:extLst>
      <p:ext uri="{BB962C8B-B14F-4D97-AF65-F5344CB8AC3E}">
        <p14:creationId xmlns:p14="http://schemas.microsoft.com/office/powerpoint/2010/main" val="294995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1E40FFE-F3B2-41C0-8908-D20E43860922}"/>
              </a:ext>
            </a:extLst>
          </p:cNvPr>
          <p:cNvSpPr>
            <a:spLocks noGrp="1"/>
          </p:cNvSpPr>
          <p:nvPr>
            <p:ph type="title"/>
          </p:nvPr>
        </p:nvSpPr>
        <p:spPr/>
        <p:txBody>
          <a:bodyPr/>
          <a:lstStyle/>
          <a:p>
            <a:pPr algn="ctr"/>
            <a:r>
              <a:rPr lang="pl-PL" dirty="0"/>
              <a:t>Kotły</a:t>
            </a:r>
          </a:p>
        </p:txBody>
      </p:sp>
      <p:sp>
        <p:nvSpPr>
          <p:cNvPr id="3" name="Symbol zastępczy zawartości 2">
            <a:extLst>
              <a:ext uri="{FF2B5EF4-FFF2-40B4-BE49-F238E27FC236}">
                <a16:creationId xmlns="" xmlns:a16="http://schemas.microsoft.com/office/drawing/2014/main" id="{E6051A85-329A-45FB-ADAD-2919AE5B445C}"/>
              </a:ext>
            </a:extLst>
          </p:cNvPr>
          <p:cNvSpPr>
            <a:spLocks noGrp="1"/>
          </p:cNvSpPr>
          <p:nvPr>
            <p:ph idx="1"/>
          </p:nvPr>
        </p:nvSpPr>
        <p:spPr/>
        <p:txBody>
          <a:bodyPr/>
          <a:lstStyle/>
          <a:p>
            <a:pPr marL="0" indent="0" algn="just">
              <a:buNone/>
            </a:pPr>
            <a:r>
              <a:rPr lang="pl-PL" sz="2800" dirty="0"/>
              <a:t>W przypadku kotłów, których eksploatacja rozpoczęła się przed </a:t>
            </a:r>
            <a:br>
              <a:rPr lang="pl-PL" sz="2800" dirty="0"/>
            </a:br>
            <a:r>
              <a:rPr lang="pl-PL" sz="2800" dirty="0"/>
              <a:t>1 maja 2018 r., ale jednocześnie spełniają podstawowe wymagania </a:t>
            </a:r>
            <a:br>
              <a:rPr lang="pl-PL" sz="2800" dirty="0"/>
            </a:br>
            <a:r>
              <a:rPr lang="pl-PL" sz="2800" dirty="0"/>
              <a:t>w zakresie emisji zanieczyszczeń na poziomie klasy 3 lub 4 wg normy PN-EN 303-5:2012, okres przejściowy został określony do 1 stycznia 2028 r.</a:t>
            </a:r>
          </a:p>
          <a:p>
            <a:pPr marL="0" indent="0">
              <a:buNone/>
            </a:pPr>
            <a:endParaRPr lang="pl-PL" sz="2800" dirty="0"/>
          </a:p>
          <a:p>
            <a:pPr marL="0" indent="0" algn="just">
              <a:buNone/>
            </a:pPr>
            <a:r>
              <a:rPr lang="pl-PL" sz="2800" dirty="0"/>
              <a:t>W przypadku kotłów, które spełniają wymagania klasy 5 wg ww. normy, eksploatacja będzie możliwa do końca ich żywotności. </a:t>
            </a:r>
          </a:p>
          <a:p>
            <a:endParaRPr lang="pl-PL" dirty="0"/>
          </a:p>
        </p:txBody>
      </p:sp>
    </p:spTree>
    <p:extLst>
      <p:ext uri="{BB962C8B-B14F-4D97-AF65-F5344CB8AC3E}">
        <p14:creationId xmlns:p14="http://schemas.microsoft.com/office/powerpoint/2010/main" val="1382686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dirty="0"/>
              <a:t>EKOPROJEKT – od dnia 1 stycznia 2020 r.</a:t>
            </a:r>
          </a:p>
        </p:txBody>
      </p:sp>
      <p:pic>
        <p:nvPicPr>
          <p:cNvPr id="4" name="Symbol zastępczy zawartości 4">
            <a:extLst>
              <a:ext uri="{FF2B5EF4-FFF2-40B4-BE49-F238E27FC236}">
                <a16:creationId xmlns="" xmlns:a16="http://schemas.microsoft.com/office/drawing/2014/main" id="{3EC60BD7-6F4B-47AC-A016-1F97937DE6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034" y="2721306"/>
            <a:ext cx="10546646" cy="2147745"/>
          </a:xfrm>
        </p:spPr>
      </p:pic>
    </p:spTree>
    <p:extLst>
      <p:ext uri="{BB962C8B-B14F-4D97-AF65-F5344CB8AC3E}">
        <p14:creationId xmlns:p14="http://schemas.microsoft.com/office/powerpoint/2010/main" val="2658810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0055A3D-3F3A-4935-8C04-E8EB4C26D5B2}"/>
              </a:ext>
            </a:extLst>
          </p:cNvPr>
          <p:cNvSpPr>
            <a:spLocks noGrp="1"/>
          </p:cNvSpPr>
          <p:nvPr>
            <p:ph type="title"/>
          </p:nvPr>
        </p:nvSpPr>
        <p:spPr/>
        <p:txBody>
          <a:bodyPr/>
          <a:lstStyle/>
          <a:p>
            <a:pPr algn="ctr"/>
            <a:r>
              <a:rPr lang="pl-PL" dirty="0"/>
              <a:t>EKOPROJEKT - EKODESIGN</a:t>
            </a:r>
          </a:p>
        </p:txBody>
      </p:sp>
      <p:sp>
        <p:nvSpPr>
          <p:cNvPr id="3" name="Symbol zastępczy zawartości 2">
            <a:extLst>
              <a:ext uri="{FF2B5EF4-FFF2-40B4-BE49-F238E27FC236}">
                <a16:creationId xmlns="" xmlns:a16="http://schemas.microsoft.com/office/drawing/2014/main" id="{F1C4EB96-B233-47A9-8F31-92A63AB2E157}"/>
              </a:ext>
            </a:extLst>
          </p:cNvPr>
          <p:cNvSpPr>
            <a:spLocks noGrp="1"/>
          </p:cNvSpPr>
          <p:nvPr>
            <p:ph idx="1"/>
          </p:nvPr>
        </p:nvSpPr>
        <p:spPr/>
        <p:txBody>
          <a:bodyPr>
            <a:normAutofit fontScale="85000" lnSpcReduction="20000"/>
          </a:bodyPr>
          <a:lstStyle/>
          <a:p>
            <a:pPr algn="just"/>
            <a:endParaRPr lang="pl-PL" sz="2400" dirty="0"/>
          </a:p>
          <a:p>
            <a:pPr algn="just"/>
            <a:r>
              <a:rPr lang="pl-PL" sz="2400" dirty="0"/>
              <a:t>EKOPROJEKT: Dyrektywa Parlamentu Europejskiego. </a:t>
            </a:r>
          </a:p>
          <a:p>
            <a:pPr algn="just"/>
            <a:r>
              <a:rPr lang="pl-PL" sz="2400" dirty="0"/>
              <a:t>Wymagania </a:t>
            </a:r>
            <a:r>
              <a:rPr lang="pl-PL" sz="2400" dirty="0" err="1"/>
              <a:t>ekoprojektu</a:t>
            </a:r>
            <a:r>
              <a:rPr lang="pl-PL" sz="2400" dirty="0"/>
              <a:t> zostały przyjęte jednolicie dla całej Unii Europejskiej i wprowadzają dla kotłów i miejscowych ogrzewaczy pomieszczeń (piece, kominki, kozy) minimalne normy emisji pyłu, tlenku węgla, organicznych zanieczyszczeń gazowych oraz tlenków azotu, a także normy efektywności energetycznej. Dzięki temu urządzenia grzewcze zmniejszają zużycie paliwa </a:t>
            </a:r>
            <a:br>
              <a:rPr lang="pl-PL" sz="2400" dirty="0"/>
            </a:br>
            <a:r>
              <a:rPr lang="pl-PL" sz="2400" dirty="0"/>
              <a:t>i znacznie obniżają emisję zanieczyszczeń.</a:t>
            </a:r>
          </a:p>
          <a:p>
            <a:pPr algn="just"/>
            <a:r>
              <a:rPr lang="pl-PL" sz="2400" dirty="0" err="1"/>
              <a:t>Ekoprojekt</a:t>
            </a:r>
            <a:r>
              <a:rPr lang="pl-PL" sz="2400" b="1" dirty="0"/>
              <a:t> </a:t>
            </a:r>
            <a:r>
              <a:rPr lang="pl-PL" sz="2400" dirty="0"/>
              <a:t>traktuje wymagania energetyczno-emisyjne jeszcze szerzej niż </a:t>
            </a:r>
            <a:r>
              <a:rPr lang="pl-PL" sz="2400" dirty="0">
                <a:hlinkClick r:id="rId2" tooltip="kotły 5 klasy">
                  <a:extLst>
                    <a:ext uri="{A12FA001-AC4F-418D-AE19-62706E023703}">
                      <ahyp:hlinkClr xmlns="" xmlns:ahyp="http://schemas.microsoft.com/office/drawing/2018/hyperlinkcolor" val="tx"/>
                    </a:ext>
                  </a:extLst>
                </a:hlinkClick>
              </a:rPr>
              <a:t>5 klasa</a:t>
            </a:r>
            <a:r>
              <a:rPr lang="pl-PL" sz="2400" dirty="0"/>
              <a:t> wg normy </a:t>
            </a:r>
            <a:br>
              <a:rPr lang="pl-PL" sz="2400" dirty="0"/>
            </a:br>
            <a:r>
              <a:rPr lang="pl-PL" sz="2400" dirty="0"/>
              <a:t>PN-EN 303-5:2012. Dotychczasowe badania parametrów kotłów odnosiły się do pracy z mocą nominalną. Należy zwrócić uwagę, że </a:t>
            </a:r>
            <a:r>
              <a:rPr lang="pl-PL" sz="2400" dirty="0">
                <a:hlinkClick r:id="rId3">
                  <a:extLst>
                    <a:ext uri="{A12FA001-AC4F-418D-AE19-62706E023703}">
                      <ahyp:hlinkClr xmlns="" xmlns:ahyp="http://schemas.microsoft.com/office/drawing/2018/hyperlinkcolor" val="tx"/>
                    </a:ext>
                  </a:extLst>
                </a:hlinkClick>
              </a:rPr>
              <a:t>kotły</a:t>
            </a:r>
            <a:r>
              <a:rPr lang="pl-PL" sz="2400" dirty="0"/>
              <a:t> podczas rocznej eksploatacji rzadko pracują z mocą maksymalną, a pozostały okres to czas pracy z mocą obniżoną (np. w trybie podtrzymania). Dyrektywa </a:t>
            </a:r>
            <a:r>
              <a:rPr lang="pl-PL" sz="2400" u="sng" dirty="0" err="1">
                <a:hlinkClick r:id="rId4">
                  <a:extLst>
                    <a:ext uri="{A12FA001-AC4F-418D-AE19-62706E023703}">
                      <ahyp:hlinkClr xmlns="" xmlns:ahyp="http://schemas.microsoft.com/office/drawing/2018/hyperlinkcolor" val="tx"/>
                    </a:ext>
                  </a:extLst>
                </a:hlinkClick>
              </a:rPr>
              <a:t>Ekoprojektu</a:t>
            </a:r>
            <a:r>
              <a:rPr lang="pl-PL" sz="2400" dirty="0"/>
              <a:t> obliguje nowoczesne urządzenia grzewcze do zapewnienia wysokiej sprawności oraz niskich wartości emisji, niezależnie czy pracują z mocą maksymalną czy obniżoną. </a:t>
            </a:r>
          </a:p>
          <a:p>
            <a:endParaRPr lang="pl-PL" dirty="0"/>
          </a:p>
        </p:txBody>
      </p:sp>
    </p:spTree>
    <p:extLst>
      <p:ext uri="{BB962C8B-B14F-4D97-AF65-F5344CB8AC3E}">
        <p14:creationId xmlns:p14="http://schemas.microsoft.com/office/powerpoint/2010/main" val="4283468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BAA1116-2406-494A-9F32-A076C7F5A7DE}"/>
              </a:ext>
            </a:extLst>
          </p:cNvPr>
          <p:cNvSpPr>
            <a:spLocks noGrp="1"/>
          </p:cNvSpPr>
          <p:nvPr>
            <p:ph type="title"/>
          </p:nvPr>
        </p:nvSpPr>
        <p:spPr/>
        <p:txBody>
          <a:bodyPr>
            <a:normAutofit/>
          </a:bodyPr>
          <a:lstStyle/>
          <a:p>
            <a:pPr algn="ctr"/>
            <a:r>
              <a:rPr lang="pl-PL" dirty="0"/>
              <a:t>Kotły 5 klasy i </a:t>
            </a:r>
            <a:r>
              <a:rPr lang="pl-PL" dirty="0" err="1"/>
              <a:t>Ecodesign</a:t>
            </a:r>
            <a:endParaRPr lang="pl-PL" dirty="0"/>
          </a:p>
        </p:txBody>
      </p:sp>
      <p:pic>
        <p:nvPicPr>
          <p:cNvPr id="5" name="Obraz 4">
            <a:extLst>
              <a:ext uri="{FF2B5EF4-FFF2-40B4-BE49-F238E27FC236}">
                <a16:creationId xmlns="" xmlns:a16="http://schemas.microsoft.com/office/drawing/2014/main" id="{FBA53B2E-4B08-4CC9-96DB-376AED399F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28" t="17614" r="25970" b="38104"/>
          <a:stretch/>
        </p:blipFill>
        <p:spPr>
          <a:xfrm>
            <a:off x="4256448" y="1962182"/>
            <a:ext cx="3441582" cy="3707894"/>
          </a:xfrm>
          <a:prstGeom prst="rect">
            <a:avLst/>
          </a:prstGeom>
        </p:spPr>
      </p:pic>
      <p:pic>
        <p:nvPicPr>
          <p:cNvPr id="6" name="Obraz 5">
            <a:extLst>
              <a:ext uri="{FF2B5EF4-FFF2-40B4-BE49-F238E27FC236}">
                <a16:creationId xmlns="" xmlns:a16="http://schemas.microsoft.com/office/drawing/2014/main" id="{7A4423F2-0080-47C6-B660-582007F8B4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91" t="2814" r="37551" b="42752"/>
          <a:stretch/>
        </p:blipFill>
        <p:spPr>
          <a:xfrm>
            <a:off x="7935553" y="1962182"/>
            <a:ext cx="3220127" cy="3749589"/>
          </a:xfrm>
          <a:prstGeom prst="rect">
            <a:avLst/>
          </a:prstGeom>
        </p:spPr>
      </p:pic>
      <p:sp>
        <p:nvSpPr>
          <p:cNvPr id="3" name="Prostokąt 2">
            <a:extLst>
              <a:ext uri="{FF2B5EF4-FFF2-40B4-BE49-F238E27FC236}">
                <a16:creationId xmlns="" xmlns:a16="http://schemas.microsoft.com/office/drawing/2014/main" id="{5D7533B0-FD33-4134-A2AE-6DF052AB0D55}"/>
              </a:ext>
            </a:extLst>
          </p:cNvPr>
          <p:cNvSpPr/>
          <p:nvPr/>
        </p:nvSpPr>
        <p:spPr>
          <a:xfrm>
            <a:off x="4572000" y="2650921"/>
            <a:ext cx="553673" cy="1845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 xmlns:a16="http://schemas.microsoft.com/office/drawing/2014/main" id="{B9C15E32-1C61-4006-AA56-1E20B6E757EF}"/>
              </a:ext>
            </a:extLst>
          </p:cNvPr>
          <p:cNvSpPr/>
          <p:nvPr/>
        </p:nvSpPr>
        <p:spPr>
          <a:xfrm>
            <a:off x="10117123" y="3204594"/>
            <a:ext cx="436227" cy="125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 xmlns:a16="http://schemas.microsoft.com/office/drawing/2014/main" id="{AF09CDD9-EF23-448E-8E6D-DDC0E431C237}"/>
              </a:ext>
            </a:extLst>
          </p:cNvPr>
          <p:cNvSpPr/>
          <p:nvPr/>
        </p:nvSpPr>
        <p:spPr>
          <a:xfrm>
            <a:off x="5805182" y="2650921"/>
            <a:ext cx="117446" cy="1090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 xmlns:a16="http://schemas.microsoft.com/office/drawing/2014/main" id="{DB0753BB-2553-4865-89DD-63BFDE8279BC}"/>
              </a:ext>
            </a:extLst>
          </p:cNvPr>
          <p:cNvSpPr/>
          <p:nvPr/>
        </p:nvSpPr>
        <p:spPr>
          <a:xfrm>
            <a:off x="9034943" y="2705449"/>
            <a:ext cx="142613" cy="545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Symbol zastępczy zawartości 12">
            <a:extLst>
              <a:ext uri="{FF2B5EF4-FFF2-40B4-BE49-F238E27FC236}">
                <a16:creationId xmlns="" xmlns:a16="http://schemas.microsoft.com/office/drawing/2014/main" id="{37F090F2-A2F7-4A29-B1C7-1513F3FFDD06}"/>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7299" t="2881" r="3012" b="30366"/>
          <a:stretch/>
        </p:blipFill>
        <p:spPr>
          <a:xfrm>
            <a:off x="1227036" y="1962182"/>
            <a:ext cx="2903237" cy="3707894"/>
          </a:xfrm>
        </p:spPr>
      </p:pic>
      <p:sp>
        <p:nvSpPr>
          <p:cNvPr id="14" name="Prostokąt 13">
            <a:extLst>
              <a:ext uri="{FF2B5EF4-FFF2-40B4-BE49-F238E27FC236}">
                <a16:creationId xmlns="" xmlns:a16="http://schemas.microsoft.com/office/drawing/2014/main" id="{943720B7-84F0-484E-A953-4658BF48C499}"/>
              </a:ext>
            </a:extLst>
          </p:cNvPr>
          <p:cNvSpPr/>
          <p:nvPr/>
        </p:nvSpPr>
        <p:spPr>
          <a:xfrm>
            <a:off x="1684091" y="5120641"/>
            <a:ext cx="471880" cy="2567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17602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D4890D-C5E0-4B84-B388-706E9CD38A25}"/>
              </a:ext>
            </a:extLst>
          </p:cNvPr>
          <p:cNvSpPr>
            <a:spLocks noGrp="1"/>
          </p:cNvSpPr>
          <p:nvPr>
            <p:ph type="title"/>
          </p:nvPr>
        </p:nvSpPr>
        <p:spPr/>
        <p:txBody>
          <a:bodyPr/>
          <a:lstStyle/>
          <a:p>
            <a:r>
              <a:rPr lang="pl-PL" dirty="0"/>
              <a:t>	Kotły 5 klasy i </a:t>
            </a:r>
            <a:r>
              <a:rPr lang="pl-PL" dirty="0" err="1"/>
              <a:t>Ecodesign</a:t>
            </a:r>
            <a:endParaRPr lang="pl-PL" dirty="0"/>
          </a:p>
        </p:txBody>
      </p:sp>
      <p:pic>
        <p:nvPicPr>
          <p:cNvPr id="5" name="Symbol zastępczy zawartości 4">
            <a:extLst>
              <a:ext uri="{FF2B5EF4-FFF2-40B4-BE49-F238E27FC236}">
                <a16:creationId xmlns="" xmlns:a16="http://schemas.microsoft.com/office/drawing/2014/main" id="{1CD38981-F36E-468B-8431-27B007409A8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425" b="24317"/>
          <a:stretch/>
        </p:blipFill>
        <p:spPr>
          <a:xfrm>
            <a:off x="2788841" y="2314822"/>
            <a:ext cx="5496578" cy="3683305"/>
          </a:xfrm>
        </p:spPr>
      </p:pic>
    </p:spTree>
    <p:extLst>
      <p:ext uri="{BB962C8B-B14F-4D97-AF65-F5344CB8AC3E}">
        <p14:creationId xmlns:p14="http://schemas.microsoft.com/office/powerpoint/2010/main" val="2569856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9CACE9D-2D0D-43D1-ACDE-136B94B977E7}"/>
              </a:ext>
            </a:extLst>
          </p:cNvPr>
          <p:cNvSpPr>
            <a:spLocks noGrp="1"/>
          </p:cNvSpPr>
          <p:nvPr>
            <p:ph type="title"/>
          </p:nvPr>
        </p:nvSpPr>
        <p:spPr/>
        <p:txBody>
          <a:bodyPr/>
          <a:lstStyle/>
          <a:p>
            <a:pPr algn="ctr"/>
            <a:r>
              <a:rPr lang="pl-PL" dirty="0"/>
              <a:t>Kotły pozaklasowe tzw. „kopciuchy”</a:t>
            </a:r>
            <a:br>
              <a:rPr lang="pl-PL" dirty="0"/>
            </a:br>
            <a:r>
              <a:rPr lang="pl-PL" sz="3600" dirty="0"/>
              <a:t>kotły zasypowe i wszystkopalne</a:t>
            </a:r>
            <a:endParaRPr lang="pl-PL" dirty="0"/>
          </a:p>
        </p:txBody>
      </p:sp>
      <p:pic>
        <p:nvPicPr>
          <p:cNvPr id="5" name="Obraz 4">
            <a:extLst>
              <a:ext uri="{FF2B5EF4-FFF2-40B4-BE49-F238E27FC236}">
                <a16:creationId xmlns="" xmlns:a16="http://schemas.microsoft.com/office/drawing/2014/main" id="{D3EE2FF9-8897-40FD-A259-2DE78B4C82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846" y="1868463"/>
            <a:ext cx="3073196" cy="4097594"/>
          </a:xfrm>
          <a:prstGeom prst="rect">
            <a:avLst/>
          </a:prstGeom>
        </p:spPr>
      </p:pic>
      <p:pic>
        <p:nvPicPr>
          <p:cNvPr id="6" name="Obraz 5">
            <a:extLst>
              <a:ext uri="{FF2B5EF4-FFF2-40B4-BE49-F238E27FC236}">
                <a16:creationId xmlns="" xmlns:a16="http://schemas.microsoft.com/office/drawing/2014/main" id="{61EBDBBF-7581-469A-9C54-90AA04DB5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2484" y="1868462"/>
            <a:ext cx="3073196" cy="4097595"/>
          </a:xfrm>
          <a:prstGeom prst="rect">
            <a:avLst/>
          </a:prstGeom>
        </p:spPr>
      </p:pic>
      <p:pic>
        <p:nvPicPr>
          <p:cNvPr id="11" name="Symbol zastępczy zawartości 10">
            <a:extLst>
              <a:ext uri="{FF2B5EF4-FFF2-40B4-BE49-F238E27FC236}">
                <a16:creationId xmlns="" xmlns:a16="http://schemas.microsoft.com/office/drawing/2014/main" id="{66C61243-D949-408B-8BA2-85DE641D22A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36877" y="1868462"/>
            <a:ext cx="3073196" cy="4097596"/>
          </a:xfrm>
        </p:spPr>
      </p:pic>
    </p:spTree>
    <p:extLst>
      <p:ext uri="{BB962C8B-B14F-4D97-AF65-F5344CB8AC3E}">
        <p14:creationId xmlns:p14="http://schemas.microsoft.com/office/powerpoint/2010/main" val="24361758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4FD07AE-AA08-44FA-AFB0-DFCFB86D032C}"/>
              </a:ext>
            </a:extLst>
          </p:cNvPr>
          <p:cNvSpPr>
            <a:spLocks noGrp="1"/>
          </p:cNvSpPr>
          <p:nvPr>
            <p:ph type="title"/>
          </p:nvPr>
        </p:nvSpPr>
        <p:spPr/>
        <p:txBody>
          <a:bodyPr/>
          <a:lstStyle/>
          <a:p>
            <a:pPr algn="ctr"/>
            <a:r>
              <a:rPr lang="pl-PL" dirty="0"/>
              <a:t>Kocioł klasy 3</a:t>
            </a:r>
          </a:p>
        </p:txBody>
      </p:sp>
      <p:pic>
        <p:nvPicPr>
          <p:cNvPr id="4" name="Symbol zastępczy zawartości 6">
            <a:extLst>
              <a:ext uri="{FF2B5EF4-FFF2-40B4-BE49-F238E27FC236}">
                <a16:creationId xmlns="" xmlns:a16="http://schemas.microsoft.com/office/drawing/2014/main" id="{5C0DA919-DA8B-48A3-AC58-F2D8C8F5A6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7546" y="1921764"/>
            <a:ext cx="3017043" cy="402272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pic>
        <p:nvPicPr>
          <p:cNvPr id="6" name="Obraz 5">
            <a:extLst>
              <a:ext uri="{FF2B5EF4-FFF2-40B4-BE49-F238E27FC236}">
                <a16:creationId xmlns="" xmlns:a16="http://schemas.microsoft.com/office/drawing/2014/main" id="{1F3E0238-1608-4C50-8B34-5A85E70D879C}"/>
              </a:ext>
            </a:extLst>
          </p:cNvPr>
          <p:cNvPicPr>
            <a:picLocks noChangeAspect="1"/>
          </p:cNvPicPr>
          <p:nvPr/>
        </p:nvPicPr>
        <p:blipFill rotWithShape="1">
          <a:blip r:embed="rId3">
            <a:extLst>
              <a:ext uri="{28A0092B-C50C-407E-A947-70E740481C1C}">
                <a14:useLocalDpi xmlns:a14="http://schemas.microsoft.com/office/drawing/2010/main" val="0"/>
              </a:ext>
            </a:extLst>
          </a:blip>
          <a:srcRect b="31250"/>
          <a:stretch/>
        </p:blipFill>
        <p:spPr>
          <a:xfrm>
            <a:off x="5169016" y="1837625"/>
            <a:ext cx="4805493" cy="4405035"/>
          </a:xfrm>
          <a:prstGeom prst="rect">
            <a:avLst/>
          </a:prstGeom>
        </p:spPr>
      </p:pic>
    </p:spTree>
    <p:extLst>
      <p:ext uri="{BB962C8B-B14F-4D97-AF65-F5344CB8AC3E}">
        <p14:creationId xmlns:p14="http://schemas.microsoft.com/office/powerpoint/2010/main" val="30500564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E7E84D3-B282-4FF9-B6D6-FC57A3327FCD}"/>
              </a:ext>
            </a:extLst>
          </p:cNvPr>
          <p:cNvSpPr>
            <a:spLocks noGrp="1"/>
          </p:cNvSpPr>
          <p:nvPr>
            <p:ph type="title"/>
          </p:nvPr>
        </p:nvSpPr>
        <p:spPr/>
        <p:txBody>
          <a:bodyPr/>
          <a:lstStyle/>
          <a:p>
            <a:pPr algn="ctr"/>
            <a:r>
              <a:rPr lang="pl-PL" dirty="0"/>
              <a:t>Gaz vs kopciuch</a:t>
            </a:r>
          </a:p>
        </p:txBody>
      </p:sp>
      <p:pic>
        <p:nvPicPr>
          <p:cNvPr id="5" name="Symbol zastępczy zawartości 4">
            <a:extLst>
              <a:ext uri="{FF2B5EF4-FFF2-40B4-BE49-F238E27FC236}">
                <a16:creationId xmlns="" xmlns:a16="http://schemas.microsoft.com/office/drawing/2014/main" id="{3C0C26C2-709A-4334-8B6A-CEFED70126F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152" b="33143"/>
          <a:stretch/>
        </p:blipFill>
        <p:spPr>
          <a:xfrm>
            <a:off x="1272701" y="1847193"/>
            <a:ext cx="3467942" cy="4022724"/>
          </a:xfrm>
        </p:spPr>
      </p:pic>
      <p:pic>
        <p:nvPicPr>
          <p:cNvPr id="7" name="Obraz 6">
            <a:extLst>
              <a:ext uri="{FF2B5EF4-FFF2-40B4-BE49-F238E27FC236}">
                <a16:creationId xmlns="" xmlns:a16="http://schemas.microsoft.com/office/drawing/2014/main" id="{70293EC2-76C9-43EC-ACF1-AB71373209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805"/>
          <a:stretch/>
        </p:blipFill>
        <p:spPr>
          <a:xfrm>
            <a:off x="6333513" y="1847192"/>
            <a:ext cx="3735370" cy="4022723"/>
          </a:xfrm>
          <a:prstGeom prst="rect">
            <a:avLst/>
          </a:prstGeom>
        </p:spPr>
      </p:pic>
    </p:spTree>
    <p:extLst>
      <p:ext uri="{BB962C8B-B14F-4D97-AF65-F5344CB8AC3E}">
        <p14:creationId xmlns:p14="http://schemas.microsoft.com/office/powerpoint/2010/main" val="2824485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D66FC19-1795-4B1A-A663-9A925FC076D8}"/>
              </a:ext>
            </a:extLst>
          </p:cNvPr>
          <p:cNvSpPr>
            <a:spLocks noGrp="1"/>
          </p:cNvSpPr>
          <p:nvPr>
            <p:ph type="title"/>
          </p:nvPr>
        </p:nvSpPr>
        <p:spPr/>
        <p:txBody>
          <a:bodyPr>
            <a:normAutofit fontScale="90000"/>
          </a:bodyPr>
          <a:lstStyle/>
          <a:p>
            <a:r>
              <a:rPr lang="pl-PL" sz="4400" dirty="0"/>
              <a:t>				Biomasa</a:t>
            </a:r>
            <a:r>
              <a:rPr lang="pl-PL" dirty="0"/>
              <a:t/>
            </a:r>
            <a:br>
              <a:rPr lang="pl-PL" dirty="0"/>
            </a:br>
            <a:r>
              <a:rPr lang="pl-PL" sz="1800" dirty="0"/>
              <a:t>Zgodnie z zapisami uchwały antysmogowej, zakazuje się stosowania biomasy stałej, której wilgotność w stanie roboczym przekracza 20%.</a:t>
            </a:r>
            <a:br>
              <a:rPr lang="pl-PL" sz="1800" dirty="0"/>
            </a:br>
            <a:r>
              <a:rPr lang="pl-PL" sz="1800" dirty="0"/>
              <a:t>Przyjęte parametry wilgotności biomasy odpowiadają wartościom uzyskiwanym poprzez sezonowanie drewna przez okres dwóch sezonów. Wyrażenie „stan roboczy” precyzuje określenie biomasy, która nie będzie mogła być używana w instalacjach.</a:t>
            </a:r>
          </a:p>
        </p:txBody>
      </p:sp>
      <p:pic>
        <p:nvPicPr>
          <p:cNvPr id="4" name="Symbol zastępczy zawartości 4">
            <a:extLst>
              <a:ext uri="{FF2B5EF4-FFF2-40B4-BE49-F238E27FC236}">
                <a16:creationId xmlns="" xmlns:a16="http://schemas.microsoft.com/office/drawing/2014/main" id="{73C54CD9-CB24-45BE-9327-496F72FE5C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441" y="1947239"/>
            <a:ext cx="4313512" cy="3838007"/>
          </a:xfrm>
          <a:prstGeom prst="rect">
            <a:avLst/>
          </a:prstGeom>
        </p:spPr>
      </p:pic>
      <p:pic>
        <p:nvPicPr>
          <p:cNvPr id="5" name="Symbol zastępczy zawartości 4">
            <a:extLst>
              <a:ext uri="{FF2B5EF4-FFF2-40B4-BE49-F238E27FC236}">
                <a16:creationId xmlns="" xmlns:a16="http://schemas.microsoft.com/office/drawing/2014/main" id="{87016938-A879-4838-818A-B4DCEC695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335" y="1950397"/>
            <a:ext cx="3846901" cy="3838007"/>
          </a:xfrm>
          <a:prstGeom prst="rect">
            <a:avLst/>
          </a:prstGeom>
        </p:spPr>
      </p:pic>
    </p:spTree>
    <p:extLst>
      <p:ext uri="{BB962C8B-B14F-4D97-AF65-F5344CB8AC3E}">
        <p14:creationId xmlns:p14="http://schemas.microsoft.com/office/powerpoint/2010/main" val="4163778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691DBF7-D707-4421-8098-617F1071DC2B}"/>
              </a:ext>
            </a:extLst>
          </p:cNvPr>
          <p:cNvSpPr>
            <a:spLocks noGrp="1"/>
          </p:cNvSpPr>
          <p:nvPr>
            <p:ph type="title"/>
          </p:nvPr>
        </p:nvSpPr>
        <p:spPr/>
        <p:txBody>
          <a:bodyPr/>
          <a:lstStyle/>
          <a:p>
            <a:pPr algn="ctr"/>
            <a:r>
              <a:rPr lang="pl-PL" dirty="0"/>
              <a:t>SMOG</a:t>
            </a:r>
          </a:p>
        </p:txBody>
      </p:sp>
      <p:sp>
        <p:nvSpPr>
          <p:cNvPr id="3" name="Symbol zastępczy zawartości 2">
            <a:extLst>
              <a:ext uri="{FF2B5EF4-FFF2-40B4-BE49-F238E27FC236}">
                <a16:creationId xmlns="" xmlns:a16="http://schemas.microsoft.com/office/drawing/2014/main" id="{168AC291-1CE2-4B7C-A6B8-CB171BD7F0A9}"/>
              </a:ext>
            </a:extLst>
          </p:cNvPr>
          <p:cNvSpPr>
            <a:spLocks noGrp="1"/>
          </p:cNvSpPr>
          <p:nvPr>
            <p:ph idx="1"/>
          </p:nvPr>
        </p:nvSpPr>
        <p:spPr/>
        <p:txBody>
          <a:bodyPr/>
          <a:lstStyle/>
          <a:p>
            <a:endParaRPr lang="pl-PL" dirty="0"/>
          </a:p>
          <a:p>
            <a:pPr algn="just"/>
            <a:r>
              <a:rPr lang="pl-PL" dirty="0"/>
              <a:t>Smog – występuje, gdy w powietrzu znajduje się dużo zanieczyszczeń, a warunki atmosferyczne (brak wiatru, mgła) sprzyjają ich koncentracji</a:t>
            </a:r>
          </a:p>
          <a:p>
            <a:pPr algn="just">
              <a:buClrTx/>
              <a:buFont typeface="Wingdings" panose="05000000000000000000" pitchFamily="2" charset="2"/>
              <a:buChar char="Ø"/>
            </a:pPr>
            <a:r>
              <a:rPr lang="pl-PL" dirty="0"/>
              <a:t> Smog londyński – występuje głównie w miesiącach od października do marca i ma związek </a:t>
            </a:r>
            <a:br>
              <a:rPr lang="pl-PL" dirty="0"/>
            </a:br>
            <a:r>
              <a:rPr lang="pl-PL" dirty="0"/>
              <a:t>z energetycznym spalaniem paliw (paleniem w piecach). Zawiera przede wszystkim pyły, tlenek siarki, tlenek azotu, tlenki węgla, sadzę i węglowodory (</a:t>
            </a:r>
            <a:r>
              <a:rPr lang="pl-PL" dirty="0" err="1"/>
              <a:t>benzo</a:t>
            </a:r>
            <a:r>
              <a:rPr lang="pl-PL" dirty="0"/>
              <a:t>(a)</a:t>
            </a:r>
            <a:r>
              <a:rPr lang="pl-PL" dirty="0" err="1"/>
              <a:t>piren</a:t>
            </a:r>
            <a:r>
              <a:rPr lang="pl-PL" dirty="0"/>
              <a:t>). Główną przyczyną tego rodzaju smogu jest zwiększone zanieczyszczenie powietrza spowodowane niską emisją</a:t>
            </a:r>
          </a:p>
          <a:p>
            <a:pPr algn="just">
              <a:buClrTx/>
              <a:buFont typeface="Wingdings" panose="05000000000000000000" pitchFamily="2" charset="2"/>
              <a:buChar char="Ø"/>
            </a:pPr>
            <a:r>
              <a:rPr lang="pl-PL" dirty="0"/>
              <a:t> Smog typu Los Angeles (fotochemiczny) – pojawia się głównie latem. Powstaje ze spalin samochodowych zawierających tlenek węgla, tlenki azotu i węglowodory. Pod wpływem promieniowania słonecznego powstają z nich kolejne toksyny, np. ozon</a:t>
            </a:r>
          </a:p>
          <a:p>
            <a:endParaRPr lang="pl-PL" dirty="0"/>
          </a:p>
        </p:txBody>
      </p:sp>
    </p:spTree>
    <p:extLst>
      <p:ext uri="{BB962C8B-B14F-4D97-AF65-F5344CB8AC3E}">
        <p14:creationId xmlns:p14="http://schemas.microsoft.com/office/powerpoint/2010/main" val="792990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A40BCA3-D428-4FD5-AFBF-7DDFCC482A77}"/>
              </a:ext>
            </a:extLst>
          </p:cNvPr>
          <p:cNvSpPr>
            <a:spLocks noGrp="1"/>
          </p:cNvSpPr>
          <p:nvPr>
            <p:ph type="title"/>
          </p:nvPr>
        </p:nvSpPr>
        <p:spPr/>
        <p:txBody>
          <a:bodyPr/>
          <a:lstStyle/>
          <a:p>
            <a:pPr algn="ctr"/>
            <a:r>
              <a:rPr lang="pl-PL" sz="4400" dirty="0"/>
              <a:t>Miejscowe ogrzewacze pomieszczeń </a:t>
            </a:r>
            <a:r>
              <a:rPr lang="pl-PL" dirty="0"/>
              <a:t/>
            </a:r>
            <a:br>
              <a:rPr lang="pl-PL" dirty="0"/>
            </a:br>
            <a:r>
              <a:rPr lang="pl-PL" sz="3200" dirty="0"/>
              <a:t>piece, kominki, kozy</a:t>
            </a:r>
          </a:p>
        </p:txBody>
      </p:sp>
      <p:sp>
        <p:nvSpPr>
          <p:cNvPr id="3" name="Symbol zastępczy zawartości 2">
            <a:extLst>
              <a:ext uri="{FF2B5EF4-FFF2-40B4-BE49-F238E27FC236}">
                <a16:creationId xmlns="" xmlns:a16="http://schemas.microsoft.com/office/drawing/2014/main" id="{707AF543-505F-4935-879E-DA41A6781B53}"/>
              </a:ext>
            </a:extLst>
          </p:cNvPr>
          <p:cNvSpPr>
            <a:spLocks noGrp="1"/>
          </p:cNvSpPr>
          <p:nvPr>
            <p:ph idx="1"/>
          </p:nvPr>
        </p:nvSpPr>
        <p:spPr/>
        <p:txBody>
          <a:bodyPr>
            <a:normAutofit fontScale="92500"/>
          </a:bodyPr>
          <a:lstStyle/>
          <a:p>
            <a:pPr algn="just">
              <a:buClrTx/>
              <a:buFont typeface="Arial" panose="020B0604020202020204" pitchFamily="34" charset="0"/>
              <a:buChar char="•"/>
            </a:pPr>
            <a:r>
              <a:rPr lang="pl-PL" sz="2800" dirty="0"/>
              <a:t> muszą spełniać wymagania rozporządzenia Komisji UE (EKOPROJEKT) </a:t>
            </a:r>
            <a:br>
              <a:rPr lang="pl-PL" sz="2800" dirty="0"/>
            </a:br>
            <a:r>
              <a:rPr lang="pl-PL" sz="2800" dirty="0"/>
              <a:t>w zakresie efektywności energetycznej i norm emisyjnych;</a:t>
            </a:r>
          </a:p>
          <a:p>
            <a:pPr algn="just">
              <a:buClrTx/>
              <a:buFont typeface="Arial" panose="020B0604020202020204" pitchFamily="34" charset="0"/>
              <a:buChar char="•"/>
            </a:pPr>
            <a:r>
              <a:rPr lang="pl-PL" sz="2800" dirty="0"/>
              <a:t> wymagania dla miejscowych ogrzewaczy pomieszczeń zainstalowanych przed 1 maja 2018 r. obowiązują od dnia 1 stycznia 2026 r. chyba, że instalacje te będą:</a:t>
            </a:r>
          </a:p>
          <a:p>
            <a:pPr marL="514338" indent="-514338" algn="just">
              <a:buClrTx/>
              <a:buFont typeface="+mj-lt"/>
              <a:buAutoNum type="arabicPeriod"/>
            </a:pPr>
            <a:r>
              <a:rPr lang="pl-PL" sz="2800" dirty="0"/>
              <a:t>osiągać sprawność cieplną na poziomie co najmniej 80% lub</a:t>
            </a:r>
          </a:p>
          <a:p>
            <a:pPr marL="514338" indent="-514338" algn="just">
              <a:buClrTx/>
              <a:buFont typeface="+mj-lt"/>
              <a:buAutoNum type="arabicPeriod"/>
            </a:pPr>
            <a:r>
              <a:rPr lang="pl-PL" sz="2800" dirty="0"/>
              <a:t>zostaną wyposażone w urządzenie zapewniające redukcję emisji pyłu do wartości określonych w ust. 2 lit. a załącznika II do rozporządzenia Komisji (UE) 2015/1185 z dnia 24 kwietnia 2015 r.</a:t>
            </a:r>
          </a:p>
          <a:p>
            <a:endParaRPr lang="pl-PL" dirty="0"/>
          </a:p>
        </p:txBody>
      </p:sp>
    </p:spTree>
    <p:extLst>
      <p:ext uri="{BB962C8B-B14F-4D97-AF65-F5344CB8AC3E}">
        <p14:creationId xmlns:p14="http://schemas.microsoft.com/office/powerpoint/2010/main" val="3645410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B61E8C7-41BF-4876-8261-DD7ADE47FA29}"/>
              </a:ext>
            </a:extLst>
          </p:cNvPr>
          <p:cNvSpPr>
            <a:spLocks noGrp="1"/>
          </p:cNvSpPr>
          <p:nvPr>
            <p:ph type="title"/>
          </p:nvPr>
        </p:nvSpPr>
        <p:spPr/>
        <p:txBody>
          <a:bodyPr>
            <a:normAutofit/>
          </a:bodyPr>
          <a:lstStyle/>
          <a:p>
            <a:pPr algn="ctr"/>
            <a:r>
              <a:rPr lang="pl-PL" sz="4400" dirty="0"/>
              <a:t>Miejscowe ogrzewacze pomieszczeń – EKOPROJEKT – od dnia 1 stycznia 2022 r.</a:t>
            </a:r>
          </a:p>
        </p:txBody>
      </p:sp>
      <p:pic>
        <p:nvPicPr>
          <p:cNvPr id="4" name="Symbol zastępczy zawartości 4">
            <a:extLst>
              <a:ext uri="{FF2B5EF4-FFF2-40B4-BE49-F238E27FC236}">
                <a16:creationId xmlns="" xmlns:a16="http://schemas.microsoft.com/office/drawing/2014/main" id="{EFCB51C7-B9A4-4BE0-A648-1A4F737291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0" y="2268919"/>
            <a:ext cx="11094720" cy="238259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pic>
    </p:spTree>
    <p:extLst>
      <p:ext uri="{BB962C8B-B14F-4D97-AF65-F5344CB8AC3E}">
        <p14:creationId xmlns:p14="http://schemas.microsoft.com/office/powerpoint/2010/main" val="20769745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337463E-CD4C-47D4-8406-7F5084D1A77B}"/>
              </a:ext>
            </a:extLst>
          </p:cNvPr>
          <p:cNvSpPr>
            <a:spLocks noGrp="1"/>
          </p:cNvSpPr>
          <p:nvPr>
            <p:ph type="title"/>
          </p:nvPr>
        </p:nvSpPr>
        <p:spPr/>
        <p:txBody>
          <a:bodyPr>
            <a:normAutofit fontScale="90000"/>
          </a:bodyPr>
          <a:lstStyle/>
          <a:p>
            <a:pPr algn="ctr"/>
            <a:r>
              <a:rPr lang="pl-PL" sz="4400" dirty="0"/>
              <a:t>Biomasa </a:t>
            </a:r>
            <a:r>
              <a:rPr lang="pl-PL" dirty="0"/>
              <a:t/>
            </a:r>
            <a:br>
              <a:rPr lang="pl-PL" dirty="0"/>
            </a:br>
            <a:r>
              <a:rPr lang="pl-PL" sz="2200" dirty="0"/>
              <a:t>W 2022 roku wchodzą w życie przepisy tzw. </a:t>
            </a:r>
            <a:r>
              <a:rPr lang="pl-PL" sz="2200" dirty="0" err="1"/>
              <a:t>ekoprojektu</a:t>
            </a:r>
            <a:r>
              <a:rPr lang="pl-PL" sz="2200" dirty="0"/>
              <a:t> (dyrektywy Unii Europejskiej) dotyczące miejscowych ogrzewaczy pomieszczeń. Od tego czasu wszystkie urządzenia będą musiały spełniać szereg norm i wymogów.</a:t>
            </a:r>
          </a:p>
        </p:txBody>
      </p:sp>
      <p:pic>
        <p:nvPicPr>
          <p:cNvPr id="4" name="Symbol zastępczy zawartości 6">
            <a:extLst>
              <a:ext uri="{FF2B5EF4-FFF2-40B4-BE49-F238E27FC236}">
                <a16:creationId xmlns="" xmlns:a16="http://schemas.microsoft.com/office/drawing/2014/main" id="{37C577E0-EBB3-4CE5-B7D5-5581672050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4217" y="1938522"/>
            <a:ext cx="4991354" cy="3743516"/>
          </a:xfrm>
        </p:spPr>
      </p:pic>
      <p:pic>
        <p:nvPicPr>
          <p:cNvPr id="5" name="Obraz 4">
            <a:extLst>
              <a:ext uri="{FF2B5EF4-FFF2-40B4-BE49-F238E27FC236}">
                <a16:creationId xmlns="" xmlns:a16="http://schemas.microsoft.com/office/drawing/2014/main" id="{52AEE39A-1CB4-4D31-9393-84251AE8B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38521"/>
            <a:ext cx="5598509" cy="3739672"/>
          </a:xfrm>
          <a:prstGeom prst="rect">
            <a:avLst/>
          </a:prstGeom>
        </p:spPr>
      </p:pic>
    </p:spTree>
    <p:extLst>
      <p:ext uri="{BB962C8B-B14F-4D97-AF65-F5344CB8AC3E}">
        <p14:creationId xmlns:p14="http://schemas.microsoft.com/office/powerpoint/2010/main" val="11460776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CD5D370-EBD9-4BF0-9ADA-FC31558CD6F4}"/>
              </a:ext>
            </a:extLst>
          </p:cNvPr>
          <p:cNvSpPr>
            <a:spLocks noGrp="1"/>
          </p:cNvSpPr>
          <p:nvPr>
            <p:ph type="title"/>
          </p:nvPr>
        </p:nvSpPr>
        <p:spPr/>
        <p:txBody>
          <a:bodyPr/>
          <a:lstStyle/>
          <a:p>
            <a:pPr algn="ctr"/>
            <a:r>
              <a:rPr lang="pl-PL" dirty="0"/>
              <a:t>Wkład kominkowy</a:t>
            </a:r>
          </a:p>
        </p:txBody>
      </p:sp>
      <p:pic>
        <p:nvPicPr>
          <p:cNvPr id="5" name="Symbol zastępczy zawartości 4">
            <a:extLst>
              <a:ext uri="{FF2B5EF4-FFF2-40B4-BE49-F238E27FC236}">
                <a16:creationId xmlns="" xmlns:a16="http://schemas.microsoft.com/office/drawing/2014/main" id="{E0D9557C-3404-48E9-BA53-918AE2B9828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780" t="12078" r="11702" b="35161"/>
          <a:stretch/>
        </p:blipFill>
        <p:spPr>
          <a:xfrm>
            <a:off x="1238774" y="1942588"/>
            <a:ext cx="4546834" cy="4292347"/>
          </a:xfrm>
        </p:spPr>
      </p:pic>
      <p:pic>
        <p:nvPicPr>
          <p:cNvPr id="7" name="Obraz 6">
            <a:extLst>
              <a:ext uri="{FF2B5EF4-FFF2-40B4-BE49-F238E27FC236}">
                <a16:creationId xmlns="" xmlns:a16="http://schemas.microsoft.com/office/drawing/2014/main" id="{B3C36647-03B0-411C-9C82-8402E69200E5}"/>
              </a:ext>
            </a:extLst>
          </p:cNvPr>
          <p:cNvPicPr>
            <a:picLocks noChangeAspect="1"/>
          </p:cNvPicPr>
          <p:nvPr/>
        </p:nvPicPr>
        <p:blipFill rotWithShape="1">
          <a:blip r:embed="rId3">
            <a:extLst>
              <a:ext uri="{28A0092B-C50C-407E-A947-70E740481C1C}">
                <a14:useLocalDpi xmlns:a14="http://schemas.microsoft.com/office/drawing/2010/main" val="0"/>
              </a:ext>
            </a:extLst>
          </a:blip>
          <a:srcRect l="37985" t="57745" r="25480" b="21101"/>
          <a:stretch/>
        </p:blipFill>
        <p:spPr>
          <a:xfrm>
            <a:off x="6012109" y="1948879"/>
            <a:ext cx="5551637" cy="4286055"/>
          </a:xfrm>
          <a:prstGeom prst="rect">
            <a:avLst/>
          </a:prstGeom>
        </p:spPr>
      </p:pic>
      <p:sp>
        <p:nvSpPr>
          <p:cNvPr id="3" name="Prostokąt 2">
            <a:extLst>
              <a:ext uri="{FF2B5EF4-FFF2-40B4-BE49-F238E27FC236}">
                <a16:creationId xmlns="" xmlns:a16="http://schemas.microsoft.com/office/drawing/2014/main" id="{6DB40A46-9EBF-4600-98C0-AB759009AE36}"/>
              </a:ext>
            </a:extLst>
          </p:cNvPr>
          <p:cNvSpPr/>
          <p:nvPr/>
        </p:nvSpPr>
        <p:spPr>
          <a:xfrm>
            <a:off x="3800213" y="3984771"/>
            <a:ext cx="478172" cy="92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792676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A898168-3BAD-4CD9-A8C3-A8F5254C9280}"/>
              </a:ext>
            </a:extLst>
          </p:cNvPr>
          <p:cNvSpPr>
            <a:spLocks noGrp="1"/>
          </p:cNvSpPr>
          <p:nvPr>
            <p:ph type="title"/>
          </p:nvPr>
        </p:nvSpPr>
        <p:spPr/>
        <p:txBody>
          <a:bodyPr>
            <a:normAutofit fontScale="90000"/>
          </a:bodyPr>
          <a:lstStyle/>
          <a:p>
            <a:r>
              <a:rPr lang="pl-PL" sz="4400" dirty="0"/>
              <a:t>			Sezonowanie drewna</a:t>
            </a:r>
            <a:r>
              <a:rPr lang="pl-PL" sz="2800" dirty="0"/>
              <a:t/>
            </a:r>
            <a:br>
              <a:rPr lang="pl-PL" sz="2800" dirty="0"/>
            </a:br>
            <a:r>
              <a:rPr lang="pl-PL" sz="2000" dirty="0"/>
              <a:t>Gotowe drewno należy w odpowiedni sposób składować. Przede wszystkim nie składować w zamkniętym pomieszczeniu, ale pozostawić na świeżym powietrzu, gdzie jest przewiewnie oraz słonecznie. Bardzo dobrym rozwiązaniem jest chociażby wiata, która nie ma ścian bocznych, ale posiada zadaszenie.</a:t>
            </a:r>
          </a:p>
        </p:txBody>
      </p:sp>
      <p:pic>
        <p:nvPicPr>
          <p:cNvPr id="4" name="Symbol zastępczy zawartości 4">
            <a:extLst>
              <a:ext uri="{FF2B5EF4-FFF2-40B4-BE49-F238E27FC236}">
                <a16:creationId xmlns="" xmlns:a16="http://schemas.microsoft.com/office/drawing/2014/main" id="{CEC92EE9-F2A6-441F-AA3E-46F976DDDC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0051" y="1982691"/>
            <a:ext cx="4005378" cy="3004033"/>
          </a:xfrm>
        </p:spPr>
      </p:pic>
      <p:pic>
        <p:nvPicPr>
          <p:cNvPr id="5" name="Obraz 4">
            <a:extLst>
              <a:ext uri="{FF2B5EF4-FFF2-40B4-BE49-F238E27FC236}">
                <a16:creationId xmlns="" xmlns:a16="http://schemas.microsoft.com/office/drawing/2014/main" id="{CCFA3583-BCB7-4334-804F-225D1BD5D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876" y="1982692"/>
            <a:ext cx="2612167" cy="3004033"/>
          </a:xfrm>
          <a:prstGeom prst="rect">
            <a:avLst/>
          </a:prstGeom>
        </p:spPr>
      </p:pic>
      <p:pic>
        <p:nvPicPr>
          <p:cNvPr id="6" name="Obraz 5">
            <a:extLst>
              <a:ext uri="{FF2B5EF4-FFF2-40B4-BE49-F238E27FC236}">
                <a16:creationId xmlns="" xmlns:a16="http://schemas.microsoft.com/office/drawing/2014/main" id="{66B5409F-68FC-41A6-BB0B-3E5DA3D605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811" y="1915836"/>
            <a:ext cx="2612167" cy="3004034"/>
          </a:xfrm>
          <a:prstGeom prst="rect">
            <a:avLst/>
          </a:prstGeom>
        </p:spPr>
      </p:pic>
      <p:pic>
        <p:nvPicPr>
          <p:cNvPr id="7" name="Grafika 6" descr="Znacznik wyboru">
            <a:extLst>
              <a:ext uri="{FF2B5EF4-FFF2-40B4-BE49-F238E27FC236}">
                <a16:creationId xmlns="" xmlns:a16="http://schemas.microsoft.com/office/drawing/2014/main" id="{DB63DC60-CEEE-46CB-A9B0-278DE9739E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876811" y="5232057"/>
            <a:ext cx="914400" cy="914400"/>
          </a:xfrm>
          <a:prstGeom prst="rect">
            <a:avLst/>
          </a:prstGeom>
        </p:spPr>
      </p:pic>
      <p:pic>
        <p:nvPicPr>
          <p:cNvPr id="9" name="Grafika 8" descr="Znacznik wyboru">
            <a:extLst>
              <a:ext uri="{FF2B5EF4-FFF2-40B4-BE49-F238E27FC236}">
                <a16:creationId xmlns="" xmlns:a16="http://schemas.microsoft.com/office/drawing/2014/main" id="{9D6E67DF-5EBD-4CE1-AC7E-712C57BDA1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400629" y="5232057"/>
            <a:ext cx="914400" cy="914400"/>
          </a:xfrm>
          <a:prstGeom prst="rect">
            <a:avLst/>
          </a:prstGeom>
        </p:spPr>
      </p:pic>
      <p:pic>
        <p:nvPicPr>
          <p:cNvPr id="10" name="Grafika 9" descr="Zamykać">
            <a:extLst>
              <a:ext uri="{FF2B5EF4-FFF2-40B4-BE49-F238E27FC236}">
                <a16:creationId xmlns="" xmlns:a16="http://schemas.microsoft.com/office/drawing/2014/main" id="{30C91E59-A74B-4659-BDF6-F2BC9681F07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8648203" y="5232057"/>
            <a:ext cx="914400" cy="914400"/>
          </a:xfrm>
          <a:prstGeom prst="rect">
            <a:avLst/>
          </a:prstGeom>
        </p:spPr>
      </p:pic>
    </p:spTree>
    <p:extLst>
      <p:ext uri="{BB962C8B-B14F-4D97-AF65-F5344CB8AC3E}">
        <p14:creationId xmlns:p14="http://schemas.microsoft.com/office/powerpoint/2010/main" val="390311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85A57B1-3FE8-4182-99B8-200B83B365AF}"/>
              </a:ext>
            </a:extLst>
          </p:cNvPr>
          <p:cNvSpPr>
            <a:spLocks noGrp="1"/>
          </p:cNvSpPr>
          <p:nvPr>
            <p:ph type="title"/>
          </p:nvPr>
        </p:nvSpPr>
        <p:spPr/>
        <p:txBody>
          <a:bodyPr/>
          <a:lstStyle/>
          <a:p>
            <a:pPr algn="ctr"/>
            <a:r>
              <a:rPr lang="pl-PL" dirty="0"/>
              <a:t>Sezonowanie drewna</a:t>
            </a:r>
          </a:p>
        </p:txBody>
      </p:sp>
      <p:pic>
        <p:nvPicPr>
          <p:cNvPr id="5" name="Symbol zastępczy zawartości 4">
            <a:extLst>
              <a:ext uri="{FF2B5EF4-FFF2-40B4-BE49-F238E27FC236}">
                <a16:creationId xmlns="" xmlns:a16="http://schemas.microsoft.com/office/drawing/2014/main" id="{7D7E8A04-9885-4A54-A97D-BECFBB719A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17641" y="1846263"/>
            <a:ext cx="3017043" cy="4022725"/>
          </a:xfrm>
        </p:spPr>
      </p:pic>
    </p:spTree>
    <p:extLst>
      <p:ext uri="{BB962C8B-B14F-4D97-AF65-F5344CB8AC3E}">
        <p14:creationId xmlns:p14="http://schemas.microsoft.com/office/powerpoint/2010/main" val="15183479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0F1A6BC-3833-4AE3-9ADD-E369F9C599D7}"/>
              </a:ext>
            </a:extLst>
          </p:cNvPr>
          <p:cNvSpPr>
            <a:spLocks noGrp="1"/>
          </p:cNvSpPr>
          <p:nvPr>
            <p:ph type="title"/>
          </p:nvPr>
        </p:nvSpPr>
        <p:spPr/>
        <p:txBody>
          <a:bodyPr/>
          <a:lstStyle/>
          <a:p>
            <a:pPr algn="ctr"/>
            <a:r>
              <a:rPr lang="pl-PL" dirty="0" err="1"/>
              <a:t>Biokominki</a:t>
            </a:r>
            <a:endParaRPr lang="pl-PL" dirty="0"/>
          </a:p>
        </p:txBody>
      </p:sp>
      <p:sp>
        <p:nvSpPr>
          <p:cNvPr id="3" name="Symbol zastępczy zawartości 2">
            <a:extLst>
              <a:ext uri="{FF2B5EF4-FFF2-40B4-BE49-F238E27FC236}">
                <a16:creationId xmlns="" xmlns:a16="http://schemas.microsoft.com/office/drawing/2014/main" id="{E985F7C0-BA16-48C1-AA78-C03E1941288C}"/>
              </a:ext>
            </a:extLst>
          </p:cNvPr>
          <p:cNvSpPr>
            <a:spLocks noGrp="1"/>
          </p:cNvSpPr>
          <p:nvPr>
            <p:ph idx="1"/>
          </p:nvPr>
        </p:nvSpPr>
        <p:spPr/>
        <p:txBody>
          <a:bodyPr>
            <a:normAutofit/>
          </a:bodyPr>
          <a:lstStyle/>
          <a:p>
            <a:pPr algn="just"/>
            <a:endParaRPr lang="pl-PL" dirty="0"/>
          </a:p>
          <a:p>
            <a:pPr algn="just"/>
            <a:r>
              <a:rPr lang="pl-PL" sz="2400" dirty="0" err="1"/>
              <a:t>Biokominki</a:t>
            </a:r>
            <a:r>
              <a:rPr lang="pl-PL" sz="2400" dirty="0"/>
              <a:t> to nowoczesne kominki, które nie wymagają podłączenia do przewodów kominowych, a co za tym idzie można je ustawić w dowolnym miejscu. Paliwem jest tzw. biopaliwo na bazie alkoholu etylowego. </a:t>
            </a:r>
            <a:br>
              <a:rPr lang="pl-PL" sz="2400" dirty="0"/>
            </a:br>
            <a:r>
              <a:rPr lang="pl-PL" sz="2400" dirty="0"/>
              <a:t>W przeciwieństwie do tradycyjnych kominków nie emituje zapachu ani dymu, </a:t>
            </a:r>
            <a:br>
              <a:rPr lang="pl-PL" sz="2400" dirty="0"/>
            </a:br>
            <a:r>
              <a:rPr lang="pl-PL" sz="2400" dirty="0"/>
              <a:t>a po wypaleniu biopaliwa nie zostaje popiół. Jest to bezwonne i ekologiczne paliwo, które uzyskuje się z surowców roślinnych. Środek ten jest przyjazny dla środowiska, a do tego biodegradowalny. W procesie spalania palą się opary paliwa, które unoszą się nad palnikiem, a nie sam płyn.</a:t>
            </a:r>
          </a:p>
        </p:txBody>
      </p:sp>
    </p:spTree>
    <p:extLst>
      <p:ext uri="{BB962C8B-B14F-4D97-AF65-F5344CB8AC3E}">
        <p14:creationId xmlns:p14="http://schemas.microsoft.com/office/powerpoint/2010/main" val="4236604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BC437DA-EC8E-4C89-BAF2-E70290E43868}"/>
              </a:ext>
            </a:extLst>
          </p:cNvPr>
          <p:cNvSpPr>
            <a:spLocks noGrp="1"/>
          </p:cNvSpPr>
          <p:nvPr>
            <p:ph type="title"/>
          </p:nvPr>
        </p:nvSpPr>
        <p:spPr/>
        <p:txBody>
          <a:bodyPr/>
          <a:lstStyle/>
          <a:p>
            <a:pPr algn="ctr"/>
            <a:r>
              <a:rPr lang="pl-PL" dirty="0" err="1"/>
              <a:t>Biokominki</a:t>
            </a:r>
            <a:endParaRPr lang="pl-PL" dirty="0"/>
          </a:p>
        </p:txBody>
      </p:sp>
      <p:pic>
        <p:nvPicPr>
          <p:cNvPr id="5" name="Symbol zastępczy zawartości 4">
            <a:extLst>
              <a:ext uri="{FF2B5EF4-FFF2-40B4-BE49-F238E27FC236}">
                <a16:creationId xmlns="" xmlns:a16="http://schemas.microsoft.com/office/drawing/2014/main" id="{E59CBC97-4480-47CE-8291-F7A8C7CD04A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747" b="13473"/>
          <a:stretch/>
        </p:blipFill>
        <p:spPr>
          <a:xfrm>
            <a:off x="1732991" y="1924435"/>
            <a:ext cx="8182795" cy="4466607"/>
          </a:xfrm>
        </p:spPr>
      </p:pic>
    </p:spTree>
    <p:extLst>
      <p:ext uri="{BB962C8B-B14F-4D97-AF65-F5344CB8AC3E}">
        <p14:creationId xmlns:p14="http://schemas.microsoft.com/office/powerpoint/2010/main" val="35338757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0F0B396-6BD6-4236-953F-982699F11E64}"/>
              </a:ext>
            </a:extLst>
          </p:cNvPr>
          <p:cNvSpPr>
            <a:spLocks noGrp="1"/>
          </p:cNvSpPr>
          <p:nvPr>
            <p:ph type="title"/>
          </p:nvPr>
        </p:nvSpPr>
        <p:spPr/>
        <p:txBody>
          <a:bodyPr/>
          <a:lstStyle/>
          <a:p>
            <a:pPr algn="ctr"/>
            <a:r>
              <a:rPr lang="pl-PL" dirty="0"/>
              <a:t>Kominek elektryczny</a:t>
            </a:r>
          </a:p>
        </p:txBody>
      </p:sp>
      <p:pic>
        <p:nvPicPr>
          <p:cNvPr id="9" name="Symbol zastępczy zawartości 8">
            <a:extLst>
              <a:ext uri="{FF2B5EF4-FFF2-40B4-BE49-F238E27FC236}">
                <a16:creationId xmlns="" xmlns:a16="http://schemas.microsoft.com/office/drawing/2014/main" id="{937B2681-9BBA-48EA-8DA5-409EFE2F111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034" t="29387" r="25485" b="28696"/>
          <a:stretch/>
        </p:blipFill>
        <p:spPr>
          <a:xfrm>
            <a:off x="3034018" y="1871584"/>
            <a:ext cx="6123963" cy="4427756"/>
          </a:xfrm>
        </p:spPr>
      </p:pic>
    </p:spTree>
    <p:extLst>
      <p:ext uri="{BB962C8B-B14F-4D97-AF65-F5344CB8AC3E}">
        <p14:creationId xmlns:p14="http://schemas.microsoft.com/office/powerpoint/2010/main" val="22378006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6B3C202-86CC-4428-BE54-357A5B4791E1}"/>
              </a:ext>
            </a:extLst>
          </p:cNvPr>
          <p:cNvSpPr>
            <a:spLocks noGrp="1"/>
          </p:cNvSpPr>
          <p:nvPr>
            <p:ph type="title"/>
          </p:nvPr>
        </p:nvSpPr>
        <p:spPr/>
        <p:txBody>
          <a:bodyPr/>
          <a:lstStyle/>
          <a:p>
            <a:pPr algn="ctr"/>
            <a:r>
              <a:rPr lang="pl-PL" dirty="0"/>
              <a:t>Oś czasu uchwały antysmogowej</a:t>
            </a:r>
          </a:p>
        </p:txBody>
      </p:sp>
      <p:pic>
        <p:nvPicPr>
          <p:cNvPr id="5" name="Symbol zastępczy zawartości 4">
            <a:extLst>
              <a:ext uri="{FF2B5EF4-FFF2-40B4-BE49-F238E27FC236}">
                <a16:creationId xmlns="" xmlns:a16="http://schemas.microsoft.com/office/drawing/2014/main" id="{7E891E39-5AE8-44A2-B772-B87ED698F89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6090" y="1851660"/>
            <a:ext cx="8503463" cy="4434840"/>
          </a:xfrm>
        </p:spPr>
      </p:pic>
    </p:spTree>
    <p:extLst>
      <p:ext uri="{BB962C8B-B14F-4D97-AF65-F5344CB8AC3E}">
        <p14:creationId xmlns:p14="http://schemas.microsoft.com/office/powerpoint/2010/main" val="2158428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B6BC844-6AD8-41E5-8DCB-0EF092B6B6F4}"/>
              </a:ext>
            </a:extLst>
          </p:cNvPr>
          <p:cNvSpPr>
            <a:spLocks noGrp="1"/>
          </p:cNvSpPr>
          <p:nvPr>
            <p:ph type="title"/>
          </p:nvPr>
        </p:nvSpPr>
        <p:spPr/>
        <p:txBody>
          <a:bodyPr>
            <a:normAutofit/>
          </a:bodyPr>
          <a:lstStyle/>
          <a:p>
            <a:pPr algn="ctr"/>
            <a:r>
              <a:rPr lang="pl-PL" dirty="0"/>
              <a:t>Pyły zawieszone PM10 i PM2,5</a:t>
            </a:r>
          </a:p>
        </p:txBody>
      </p:sp>
      <p:sp>
        <p:nvSpPr>
          <p:cNvPr id="3" name="Symbol zastępczy zawartości 2">
            <a:extLst>
              <a:ext uri="{FF2B5EF4-FFF2-40B4-BE49-F238E27FC236}">
                <a16:creationId xmlns="" xmlns:a16="http://schemas.microsoft.com/office/drawing/2014/main" id="{D56B1CFF-A857-4328-BB98-0812F018E11F}"/>
              </a:ext>
            </a:extLst>
          </p:cNvPr>
          <p:cNvSpPr>
            <a:spLocks noGrp="1"/>
          </p:cNvSpPr>
          <p:nvPr>
            <p:ph idx="1"/>
          </p:nvPr>
        </p:nvSpPr>
        <p:spPr/>
        <p:txBody>
          <a:bodyPr>
            <a:normAutofit/>
          </a:bodyPr>
          <a:lstStyle/>
          <a:p>
            <a:r>
              <a:rPr lang="pl-PL" dirty="0"/>
              <a:t>Pyły zawieszone:</a:t>
            </a:r>
          </a:p>
          <a:p>
            <a:pPr algn="just">
              <a:lnSpc>
                <a:spcPct val="100000"/>
              </a:lnSpc>
            </a:pPr>
            <a:r>
              <a:rPr lang="pl-PL" dirty="0"/>
              <a:t>mieszanina cząstek stałych i kropel cieczy o średnicy nie większej niż 10 µm (PM10) pochodzących z procesów spalania węgla, drewna, liści, śmieci itp. oraz z ruchu drogowego. Pyły te są silnie absorbowane w górnych drogach oddechowych, oskrzelach i płucach. Najbardziej niebezpieczną frakcję stanowią cząstki o średnicy nie większej niż 2,5 </a:t>
            </a:r>
          </a:p>
          <a:p>
            <a:endParaRPr lang="pl-PL" dirty="0"/>
          </a:p>
        </p:txBody>
      </p:sp>
    </p:spTree>
    <p:extLst>
      <p:ext uri="{BB962C8B-B14F-4D97-AF65-F5344CB8AC3E}">
        <p14:creationId xmlns:p14="http://schemas.microsoft.com/office/powerpoint/2010/main" val="2442694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6ABA34B-A02A-4F5A-8520-2E15AF8ABC16}"/>
              </a:ext>
            </a:extLst>
          </p:cNvPr>
          <p:cNvSpPr>
            <a:spLocks noGrp="1"/>
          </p:cNvSpPr>
          <p:nvPr>
            <p:ph type="title"/>
          </p:nvPr>
        </p:nvSpPr>
        <p:spPr/>
        <p:txBody>
          <a:bodyPr/>
          <a:lstStyle/>
          <a:p>
            <a:pPr algn="ctr"/>
            <a:r>
              <a:rPr lang="pl-PL" b="1" dirty="0"/>
              <a:t>NIE PAL ŚMIECI!</a:t>
            </a:r>
            <a:br>
              <a:rPr lang="pl-PL" b="1" dirty="0"/>
            </a:br>
            <a:r>
              <a:rPr lang="pl-PL" b="1" dirty="0"/>
              <a:t>Nie wrzucaj do kotła czy kominka:</a:t>
            </a:r>
          </a:p>
        </p:txBody>
      </p:sp>
      <p:sp>
        <p:nvSpPr>
          <p:cNvPr id="3" name="Symbol zastępczy zawartości 2">
            <a:extLst>
              <a:ext uri="{FF2B5EF4-FFF2-40B4-BE49-F238E27FC236}">
                <a16:creationId xmlns="" xmlns:a16="http://schemas.microsoft.com/office/drawing/2014/main" id="{ECE7079D-853F-49CF-AEB7-F82CFF09F6DB}"/>
              </a:ext>
            </a:extLst>
          </p:cNvPr>
          <p:cNvSpPr>
            <a:spLocks noGrp="1"/>
          </p:cNvSpPr>
          <p:nvPr>
            <p:ph idx="1"/>
          </p:nvPr>
        </p:nvSpPr>
        <p:spPr/>
        <p:txBody>
          <a:bodyPr>
            <a:normAutofit/>
          </a:bodyPr>
          <a:lstStyle/>
          <a:p>
            <a:pPr marL="0" indent="0">
              <a:buNone/>
            </a:pPr>
            <a:endParaRPr lang="pl-PL" dirty="0"/>
          </a:p>
          <a:p>
            <a:r>
              <a:rPr lang="pl-PL" dirty="0"/>
              <a:t>- liści i gałęzi		- odzieży i obuwia		- opakowań z tworzyw sztucznych</a:t>
            </a:r>
          </a:p>
          <a:p>
            <a:r>
              <a:rPr lang="pl-PL" dirty="0"/>
              <a:t>- wilgotnego drewna	- gumy				- opon, gumy</a:t>
            </a:r>
          </a:p>
          <a:p>
            <a:r>
              <a:rPr lang="pl-PL" dirty="0"/>
              <a:t>- kolorowych gazet	- malowanego drewna		- butelek PET</a:t>
            </a:r>
          </a:p>
          <a:p>
            <a:r>
              <a:rPr lang="pl-PL" dirty="0"/>
              <a:t>- zużytych pieluch	- impregnowanego drewna	- podkładów kolejowych</a:t>
            </a:r>
          </a:p>
          <a:p>
            <a:r>
              <a:rPr lang="pl-PL" dirty="0"/>
              <a:t>- paneli podłogowych	- plastiku			- drewna z mebli i ram okiennych</a:t>
            </a:r>
          </a:p>
          <a:p>
            <a:r>
              <a:rPr lang="pl-PL" dirty="0"/>
              <a:t>- wykładzin		- folii				- płyt wiórowych, OSB</a:t>
            </a:r>
          </a:p>
          <a:p>
            <a:r>
              <a:rPr lang="pl-PL" dirty="0"/>
              <a:t>- opon			- kartonów po mleku i sokach</a:t>
            </a:r>
          </a:p>
          <a:p>
            <a:endParaRPr lang="pl-PL" dirty="0"/>
          </a:p>
        </p:txBody>
      </p:sp>
    </p:spTree>
    <p:extLst>
      <p:ext uri="{BB962C8B-B14F-4D97-AF65-F5344CB8AC3E}">
        <p14:creationId xmlns:p14="http://schemas.microsoft.com/office/powerpoint/2010/main" val="6129361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F037715-6D08-4853-BDD8-A8C9D6BBA63B}"/>
              </a:ext>
            </a:extLst>
          </p:cNvPr>
          <p:cNvSpPr>
            <a:spLocks noGrp="1"/>
          </p:cNvSpPr>
          <p:nvPr>
            <p:ph type="title"/>
          </p:nvPr>
        </p:nvSpPr>
        <p:spPr/>
        <p:txBody>
          <a:bodyPr>
            <a:normAutofit/>
          </a:bodyPr>
          <a:lstStyle/>
          <a:p>
            <a:pPr algn="ctr"/>
            <a:r>
              <a:rPr lang="pl-PL" sz="4400" dirty="0"/>
              <a:t>Jak możemy dbać o powietrze, którym oddychamy?</a:t>
            </a:r>
          </a:p>
        </p:txBody>
      </p:sp>
      <p:sp>
        <p:nvSpPr>
          <p:cNvPr id="3" name="Symbol zastępczy zawartości 2">
            <a:extLst>
              <a:ext uri="{FF2B5EF4-FFF2-40B4-BE49-F238E27FC236}">
                <a16:creationId xmlns="" xmlns:a16="http://schemas.microsoft.com/office/drawing/2014/main" id="{3D8B7C7A-C45D-4F85-86D3-A6D9CEE0F93B}"/>
              </a:ext>
            </a:extLst>
          </p:cNvPr>
          <p:cNvSpPr>
            <a:spLocks noGrp="1"/>
          </p:cNvSpPr>
          <p:nvPr>
            <p:ph idx="1"/>
          </p:nvPr>
        </p:nvSpPr>
        <p:spPr/>
        <p:txBody>
          <a:bodyPr>
            <a:normAutofit fontScale="25000" lnSpcReduction="20000"/>
          </a:bodyPr>
          <a:lstStyle/>
          <a:p>
            <a:pPr algn="just">
              <a:buClrTx/>
              <a:buFont typeface="Arial" panose="020B0604020202020204" pitchFamily="34" charset="0"/>
              <a:buChar char="•"/>
            </a:pPr>
            <a:r>
              <a:rPr lang="pl-PL" sz="9600" dirty="0"/>
              <a:t> wprowadzenie ograniczeń w stosowaniu paliw stałych;</a:t>
            </a:r>
          </a:p>
          <a:p>
            <a:pPr algn="just">
              <a:buClrTx/>
              <a:buFont typeface="Arial" panose="020B0604020202020204" pitchFamily="34" charset="0"/>
              <a:buChar char="•"/>
            </a:pPr>
            <a:r>
              <a:rPr lang="pl-PL" sz="9600" dirty="0"/>
              <a:t> wymiana starych kotłów na nowoczesne z techniką czystszego spalania</a:t>
            </a:r>
            <a:r>
              <a:rPr lang="pl-PL" sz="8000" dirty="0"/>
              <a:t>;</a:t>
            </a:r>
          </a:p>
          <a:p>
            <a:pPr algn="just">
              <a:buClrTx/>
              <a:buFont typeface="Arial" panose="020B0604020202020204" pitchFamily="34" charset="0"/>
              <a:buChar char="•"/>
            </a:pPr>
            <a:r>
              <a:rPr lang="pl-PL" sz="9600" dirty="0"/>
              <a:t> stosowanie paliw właściwej jakości;</a:t>
            </a:r>
          </a:p>
          <a:p>
            <a:pPr algn="just">
              <a:buClrTx/>
              <a:buFont typeface="Arial" panose="020B0604020202020204" pitchFamily="34" charset="0"/>
              <a:buChar char="•"/>
            </a:pPr>
            <a:r>
              <a:rPr lang="pl-PL" sz="9600" dirty="0"/>
              <a:t> wyeliminowanie spalania odpadów oraz ograniczenie spalania pozostałości roślinnych na powierzchni ziemi;</a:t>
            </a:r>
          </a:p>
          <a:p>
            <a:pPr algn="just">
              <a:buClrTx/>
              <a:buFont typeface="Arial" panose="020B0604020202020204" pitchFamily="34" charset="0"/>
              <a:buChar char="•"/>
            </a:pPr>
            <a:r>
              <a:rPr lang="pl-PL" sz="9600" dirty="0"/>
              <a:t> regularne czyszczenie przewodów kominowych przez wyspecjalizowane firmy kominiarskie;</a:t>
            </a:r>
          </a:p>
          <a:p>
            <a:pPr algn="just">
              <a:buClrTx/>
              <a:buFont typeface="Arial" panose="020B0604020202020204" pitchFamily="34" charset="0"/>
              <a:buChar char="•"/>
            </a:pPr>
            <a:r>
              <a:rPr lang="pl-PL" sz="9600" dirty="0"/>
              <a:t> termomodernizacja budynków ograniczająca straty ciepła; </a:t>
            </a:r>
          </a:p>
          <a:p>
            <a:pPr algn="just">
              <a:buClrTx/>
              <a:buFont typeface="Arial" panose="020B0604020202020204" pitchFamily="34" charset="0"/>
              <a:buChar char="•"/>
            </a:pPr>
            <a:r>
              <a:rPr lang="pl-PL" sz="9600" dirty="0"/>
              <a:t> wykorzystanie odnawialnych źródeł energii;</a:t>
            </a:r>
          </a:p>
          <a:p>
            <a:pPr marL="0" indent="0" algn="just">
              <a:buClrTx/>
              <a:buNone/>
            </a:pPr>
            <a:endParaRPr lang="pl-PL" sz="7000" dirty="0"/>
          </a:p>
          <a:p>
            <a:pPr algn="just">
              <a:buClrTx/>
              <a:buFont typeface="Arial" panose="020B0604020202020204" pitchFamily="34" charset="0"/>
              <a:buChar char="•"/>
            </a:pPr>
            <a:endParaRPr lang="pl-PL" sz="2800" dirty="0"/>
          </a:p>
          <a:p>
            <a:pPr algn="just">
              <a:buClrTx/>
              <a:buFont typeface="Arial" panose="020B0604020202020204" pitchFamily="34" charset="0"/>
              <a:buChar char="•"/>
            </a:pPr>
            <a:endParaRPr lang="pl-PL" sz="2800" dirty="0"/>
          </a:p>
          <a:p>
            <a:pPr algn="just">
              <a:buClrTx/>
              <a:buFont typeface="Arial" panose="020B0604020202020204" pitchFamily="34" charset="0"/>
              <a:buChar char="•"/>
            </a:pPr>
            <a:endParaRPr lang="pl-PL" sz="2800" dirty="0"/>
          </a:p>
          <a:p>
            <a:endParaRPr lang="pl-PL" dirty="0"/>
          </a:p>
        </p:txBody>
      </p:sp>
      <p:pic>
        <p:nvPicPr>
          <p:cNvPr id="6" name="Obraz 5">
            <a:extLst>
              <a:ext uri="{FF2B5EF4-FFF2-40B4-BE49-F238E27FC236}">
                <a16:creationId xmlns="" xmlns:a16="http://schemas.microsoft.com/office/drawing/2014/main" id="{F61D7F1F-3D8B-4502-BA87-92A8E153D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81" t="4582" b="32646"/>
          <a:stretch/>
        </p:blipFill>
        <p:spPr>
          <a:xfrm>
            <a:off x="8632271" y="4501005"/>
            <a:ext cx="3005014" cy="1476463"/>
          </a:xfrm>
          <a:prstGeom prst="rect">
            <a:avLst/>
          </a:prstGeom>
        </p:spPr>
      </p:pic>
    </p:spTree>
    <p:extLst>
      <p:ext uri="{BB962C8B-B14F-4D97-AF65-F5344CB8AC3E}">
        <p14:creationId xmlns:p14="http://schemas.microsoft.com/office/powerpoint/2010/main" val="5313971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2E9B09F-80E6-4491-BDB5-D781D4889A76}"/>
              </a:ext>
            </a:extLst>
          </p:cNvPr>
          <p:cNvSpPr>
            <a:spLocks noGrp="1"/>
          </p:cNvSpPr>
          <p:nvPr>
            <p:ph type="title"/>
          </p:nvPr>
        </p:nvSpPr>
        <p:spPr/>
        <p:txBody>
          <a:bodyPr>
            <a:normAutofit/>
          </a:bodyPr>
          <a:lstStyle/>
          <a:p>
            <a:pPr algn="ctr"/>
            <a:r>
              <a:rPr lang="pl-PL" sz="4400" dirty="0"/>
              <a:t>Jak możemy dbać o powietrze, którym oddychamy?</a:t>
            </a:r>
          </a:p>
        </p:txBody>
      </p:sp>
      <p:sp>
        <p:nvSpPr>
          <p:cNvPr id="3" name="Symbol zastępczy zawartości 2">
            <a:extLst>
              <a:ext uri="{FF2B5EF4-FFF2-40B4-BE49-F238E27FC236}">
                <a16:creationId xmlns="" xmlns:a16="http://schemas.microsoft.com/office/drawing/2014/main" id="{CECBD1CB-DDF8-47C6-A572-DBAC23014B5F}"/>
              </a:ext>
            </a:extLst>
          </p:cNvPr>
          <p:cNvSpPr>
            <a:spLocks noGrp="1"/>
          </p:cNvSpPr>
          <p:nvPr>
            <p:ph idx="1"/>
          </p:nvPr>
        </p:nvSpPr>
        <p:spPr/>
        <p:txBody>
          <a:bodyPr>
            <a:normAutofit fontScale="92500" lnSpcReduction="10000"/>
          </a:bodyPr>
          <a:lstStyle/>
          <a:p>
            <a:pPr algn="just">
              <a:buClrTx/>
              <a:buFont typeface="Arial" panose="020B0604020202020204" pitchFamily="34" charset="0"/>
              <a:buChar char="•"/>
            </a:pPr>
            <a:r>
              <a:rPr lang="pl-PL" sz="2600" dirty="0"/>
              <a:t> poprawa organizacji ruchu samochodowego, rozszerzenie strefy ograniczonego ruchu (w miastach); </a:t>
            </a:r>
          </a:p>
          <a:p>
            <a:pPr algn="just">
              <a:buClrTx/>
              <a:buFont typeface="Arial" panose="020B0604020202020204" pitchFamily="34" charset="0"/>
              <a:buChar char="•"/>
            </a:pPr>
            <a:r>
              <a:rPr lang="pl-PL" sz="2600" dirty="0"/>
              <a:t> utrzymanie dróg w sposób ograniczający wtórną emisję zanieczyszczeń poprzez regularne mycie, remonty i poprawę stanu nawierzchni dróg;</a:t>
            </a:r>
          </a:p>
          <a:p>
            <a:pPr algn="just">
              <a:buClrTx/>
              <a:buFont typeface="Arial" panose="020B0604020202020204" pitchFamily="34" charset="0"/>
              <a:buChar char="•"/>
            </a:pPr>
            <a:r>
              <a:rPr lang="pl-PL" sz="2600" dirty="0"/>
              <a:t> rozwój komunikacji publicznej oraz wdrożenie energooszczędnych </a:t>
            </a:r>
            <a:br>
              <a:rPr lang="pl-PL" sz="2600" dirty="0"/>
            </a:br>
            <a:r>
              <a:rPr lang="pl-PL" sz="2600" dirty="0"/>
              <a:t>i niskoemisyjnych rozwiązań w transporcie publicznym;</a:t>
            </a:r>
          </a:p>
          <a:p>
            <a:pPr algn="just">
              <a:buClrTx/>
              <a:buFont typeface="Arial" panose="020B0604020202020204" pitchFamily="34" charset="0"/>
              <a:buChar char="•"/>
            </a:pPr>
            <a:r>
              <a:rPr lang="pl-PL" sz="2600" dirty="0"/>
              <a:t> szczególny nadzór nad działalnością przemysłu w obszarach złej jakości  powietrza;</a:t>
            </a:r>
          </a:p>
          <a:p>
            <a:pPr algn="just">
              <a:buClrTx/>
              <a:buFont typeface="Arial" panose="020B0604020202020204" pitchFamily="34" charset="0"/>
              <a:buChar char="•"/>
            </a:pPr>
            <a:r>
              <a:rPr lang="pl-PL" sz="2600" dirty="0"/>
              <a:t> edukacja ekologiczna mieszkańców;</a:t>
            </a:r>
          </a:p>
          <a:p>
            <a:pPr algn="just">
              <a:buClrTx/>
              <a:buFont typeface="Arial" panose="020B0604020202020204" pitchFamily="34" charset="0"/>
              <a:buChar char="•"/>
            </a:pPr>
            <a:r>
              <a:rPr lang="pl-PL" sz="2600" dirty="0"/>
              <a:t> kształcenie świadomości ekologicznej u dzieci;</a:t>
            </a:r>
          </a:p>
          <a:p>
            <a:pPr marL="0" indent="0" algn="just">
              <a:buClrTx/>
              <a:buNone/>
            </a:pPr>
            <a:endParaRPr lang="pl-PL" sz="2800" dirty="0"/>
          </a:p>
          <a:p>
            <a:pPr marL="0" indent="0">
              <a:buClrTx/>
              <a:buNone/>
            </a:pPr>
            <a:endParaRPr lang="pl-PL" dirty="0"/>
          </a:p>
        </p:txBody>
      </p:sp>
      <p:pic>
        <p:nvPicPr>
          <p:cNvPr id="7" name="Obraz 6">
            <a:extLst>
              <a:ext uri="{FF2B5EF4-FFF2-40B4-BE49-F238E27FC236}">
                <a16:creationId xmlns="" xmlns:a16="http://schemas.microsoft.com/office/drawing/2014/main" id="{3ED17513-6FD3-438D-B39A-B76133591C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9427" y="4545411"/>
            <a:ext cx="1864449" cy="1150714"/>
          </a:xfrm>
          <a:prstGeom prst="rect">
            <a:avLst/>
          </a:prstGeom>
        </p:spPr>
      </p:pic>
      <p:pic>
        <p:nvPicPr>
          <p:cNvPr id="8" name="Symbol zastępczy zawartości 3">
            <a:extLst>
              <a:ext uri="{FF2B5EF4-FFF2-40B4-BE49-F238E27FC236}">
                <a16:creationId xmlns="" xmlns:a16="http://schemas.microsoft.com/office/drawing/2014/main" id="{BD64C58F-01C8-470C-93D9-8315D8F1C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5731" y="4545411"/>
            <a:ext cx="1788989" cy="1192659"/>
          </a:xfrm>
          <a:prstGeom prst="rect">
            <a:avLst/>
          </a:prstGeom>
        </p:spPr>
      </p:pic>
    </p:spTree>
    <p:extLst>
      <p:ext uri="{BB962C8B-B14F-4D97-AF65-F5344CB8AC3E}">
        <p14:creationId xmlns:p14="http://schemas.microsoft.com/office/powerpoint/2010/main" val="3570801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0A1E3CC-F8F3-446C-9447-5A71147B38F5}"/>
              </a:ext>
            </a:extLst>
          </p:cNvPr>
          <p:cNvSpPr>
            <a:spLocks noGrp="1"/>
          </p:cNvSpPr>
          <p:nvPr>
            <p:ph type="title"/>
          </p:nvPr>
        </p:nvSpPr>
        <p:spPr/>
        <p:txBody>
          <a:bodyPr>
            <a:normAutofit/>
          </a:bodyPr>
          <a:lstStyle/>
          <a:p>
            <a:pPr algn="ctr"/>
            <a:r>
              <a:rPr lang="pl-PL" sz="4400" dirty="0"/>
              <a:t>Jak możemy dbać o powietrze, którym oddychamy?</a:t>
            </a:r>
          </a:p>
        </p:txBody>
      </p:sp>
      <p:sp>
        <p:nvSpPr>
          <p:cNvPr id="3" name="Symbol zastępczy zawartości 2">
            <a:extLst>
              <a:ext uri="{FF2B5EF4-FFF2-40B4-BE49-F238E27FC236}">
                <a16:creationId xmlns="" xmlns:a16="http://schemas.microsoft.com/office/drawing/2014/main" id="{B5894DD7-F1F5-4C02-932B-965FBCF7B276}"/>
              </a:ext>
            </a:extLst>
          </p:cNvPr>
          <p:cNvSpPr>
            <a:spLocks noGrp="1"/>
          </p:cNvSpPr>
          <p:nvPr>
            <p:ph idx="1"/>
          </p:nvPr>
        </p:nvSpPr>
        <p:spPr/>
        <p:txBody>
          <a:bodyPr>
            <a:normAutofit fontScale="92500" lnSpcReduction="10000"/>
          </a:bodyPr>
          <a:lstStyle/>
          <a:p>
            <a:pPr>
              <a:buClrTx/>
              <a:buFont typeface="Arial" panose="020B0604020202020204" pitchFamily="34" charset="0"/>
              <a:buChar char="•"/>
            </a:pPr>
            <a:endParaRPr lang="pl-PL" sz="2400" dirty="0"/>
          </a:p>
          <a:p>
            <a:pPr>
              <a:buClrTx/>
              <a:buFont typeface="Arial" panose="020B0604020202020204" pitchFamily="34" charset="0"/>
              <a:buChar char="•"/>
            </a:pPr>
            <a:r>
              <a:rPr lang="pl-PL" sz="2400" dirty="0"/>
              <a:t> zgłaszanie miejsc, co do których istnieje podejrzenie, że mogą być spalane odpady </a:t>
            </a:r>
          </a:p>
          <a:p>
            <a:pPr marL="201168" lvl="1" indent="0">
              <a:buNone/>
            </a:pPr>
            <a:r>
              <a:rPr lang="pl-PL" sz="3000" dirty="0">
                <a:solidFill>
                  <a:schemeClr val="tx1"/>
                </a:solidFill>
              </a:rPr>
              <a:t>                          </a:t>
            </a:r>
            <a:r>
              <a:rPr lang="pl-PL" sz="3000" dirty="0">
                <a:solidFill>
                  <a:schemeClr val="tx1"/>
                </a:solidFill>
                <a:hlinkClick r:id="rId2">
                  <a:extLst>
                    <a:ext uri="{A12FA001-AC4F-418D-AE19-62706E023703}">
                      <ahyp:hlinkClr xmlns="" xmlns:ahyp="http://schemas.microsoft.com/office/drawing/2018/hyperlinkcolor" val="tx"/>
                    </a:ext>
                  </a:extLst>
                </a:hlinkClick>
              </a:rPr>
              <a:t>eko-alarm@rokietnica.pl</a:t>
            </a:r>
            <a:r>
              <a:rPr lang="pl-PL" sz="3000" dirty="0">
                <a:solidFill>
                  <a:schemeClr val="tx1"/>
                </a:solidFill>
              </a:rPr>
              <a:t> </a:t>
            </a:r>
            <a:endParaRPr lang="pl-PL" sz="3000" dirty="0"/>
          </a:p>
          <a:p>
            <a:pPr marL="201168" lvl="1" indent="0">
              <a:buNone/>
            </a:pPr>
            <a:r>
              <a:rPr lang="pl-PL" sz="2800" dirty="0"/>
              <a:t>                                          tel. 61 89 60 611</a:t>
            </a:r>
          </a:p>
          <a:p>
            <a:pPr marL="201168" lvl="1" indent="0">
              <a:buNone/>
            </a:pPr>
            <a:endParaRPr lang="pl-PL" sz="2800" dirty="0"/>
          </a:p>
          <a:p>
            <a:pPr marL="201168" lvl="1" indent="0">
              <a:buNone/>
            </a:pPr>
            <a:r>
              <a:rPr lang="pl-PL" sz="2800" dirty="0"/>
              <a:t>Stosuj niskoemisyjne źródła energii grzewczej! W porównaniu ze spalaniem drewna lub węgla spalanie oleju lub gazu prowadzi do emisji kilkaset razy niższego poziomu pyłu i niemal 200 tys. razy niższego poziomu B(a)P. Jeśli możesz, zainstaluj zielone źródła energii, np. pompę ciepła.</a:t>
            </a:r>
          </a:p>
          <a:p>
            <a:pPr marL="201168" lvl="1" indent="0">
              <a:buNone/>
            </a:pPr>
            <a:endParaRPr lang="pl-PL" sz="2800" dirty="0"/>
          </a:p>
          <a:p>
            <a:pPr marL="201168" lvl="1" indent="0">
              <a:buNone/>
            </a:pPr>
            <a:endParaRPr lang="pl-PL" sz="3000" dirty="0"/>
          </a:p>
        </p:txBody>
      </p:sp>
    </p:spTree>
    <p:extLst>
      <p:ext uri="{BB962C8B-B14F-4D97-AF65-F5344CB8AC3E}">
        <p14:creationId xmlns:p14="http://schemas.microsoft.com/office/powerpoint/2010/main" val="1548264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A988676-3ADE-4DEE-8DE0-F06CA72F6550}"/>
              </a:ext>
            </a:extLst>
          </p:cNvPr>
          <p:cNvSpPr>
            <a:spLocks noGrp="1"/>
          </p:cNvSpPr>
          <p:nvPr>
            <p:ph type="title"/>
          </p:nvPr>
        </p:nvSpPr>
        <p:spPr/>
        <p:txBody>
          <a:bodyPr/>
          <a:lstStyle/>
          <a:p>
            <a:pPr algn="ctr"/>
            <a:r>
              <a:rPr lang="pl-PL" dirty="0"/>
              <a:t>Kontrole paleniska</a:t>
            </a:r>
          </a:p>
        </p:txBody>
      </p:sp>
      <p:sp>
        <p:nvSpPr>
          <p:cNvPr id="3" name="Symbol zastępczy zawartości 2">
            <a:extLst>
              <a:ext uri="{FF2B5EF4-FFF2-40B4-BE49-F238E27FC236}">
                <a16:creationId xmlns="" xmlns:a16="http://schemas.microsoft.com/office/drawing/2014/main" id="{33AD2020-12DB-4CCD-8640-AFFDE2A70E3C}"/>
              </a:ext>
            </a:extLst>
          </p:cNvPr>
          <p:cNvSpPr>
            <a:spLocks noGrp="1"/>
          </p:cNvSpPr>
          <p:nvPr>
            <p:ph idx="1"/>
          </p:nvPr>
        </p:nvSpPr>
        <p:spPr/>
        <p:txBody>
          <a:bodyPr/>
          <a:lstStyle/>
          <a:p>
            <a:pPr algn="just"/>
            <a:endParaRPr lang="pl-PL" dirty="0"/>
          </a:p>
          <a:p>
            <a:pPr algn="just"/>
            <a:r>
              <a:rPr lang="pl-PL" dirty="0"/>
              <a:t>Zadania kontrolne w zakresie przestrzegania przepisów wprowadzonych uchwałą antysmogową prowadzą w szczególności: straże gminne, wójtowie, burmistrzowie lub prezydenci miast, inspektorzy nadzoru budowlanego, Inspekcja Ochrony Środowiska oraz Policja – na podstawie przepisów odrębnych. Sankcje stosowane w przypadku naruszenia postanowień uchwały określone zostały w art. 334 Prawa ochrony środowiska, według którego kto nie przestrzega ograniczeń, nakazów lub zakazów, określonych w uchwale sejmiku województwa przyjętej na podstawie art. 96 ustawy, podlega karze grzywny.</a:t>
            </a:r>
          </a:p>
        </p:txBody>
      </p:sp>
    </p:spTree>
    <p:extLst>
      <p:ext uri="{BB962C8B-B14F-4D97-AF65-F5344CB8AC3E}">
        <p14:creationId xmlns:p14="http://schemas.microsoft.com/office/powerpoint/2010/main" val="2200953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F95BCA9-F251-41AE-9A3C-24A6483963F8}"/>
              </a:ext>
            </a:extLst>
          </p:cNvPr>
          <p:cNvSpPr>
            <a:spLocks noGrp="1"/>
          </p:cNvSpPr>
          <p:nvPr>
            <p:ph type="title"/>
          </p:nvPr>
        </p:nvSpPr>
        <p:spPr/>
        <p:txBody>
          <a:bodyPr/>
          <a:lstStyle/>
          <a:p>
            <a:pPr algn="ctr"/>
            <a:r>
              <a:rPr lang="pl-PL" dirty="0"/>
              <a:t>Kontrole paleniska</a:t>
            </a:r>
          </a:p>
        </p:txBody>
      </p:sp>
      <p:sp>
        <p:nvSpPr>
          <p:cNvPr id="3" name="Symbol zastępczy zawartości 2">
            <a:extLst>
              <a:ext uri="{FF2B5EF4-FFF2-40B4-BE49-F238E27FC236}">
                <a16:creationId xmlns="" xmlns:a16="http://schemas.microsoft.com/office/drawing/2014/main" id="{E3154938-6CE5-4A76-A428-A79B2B74C6BD}"/>
              </a:ext>
            </a:extLst>
          </p:cNvPr>
          <p:cNvSpPr>
            <a:spLocks noGrp="1"/>
          </p:cNvSpPr>
          <p:nvPr>
            <p:ph idx="1"/>
          </p:nvPr>
        </p:nvSpPr>
        <p:spPr/>
        <p:txBody>
          <a:bodyPr/>
          <a:lstStyle/>
          <a:p>
            <a:endParaRPr lang="pl-PL" dirty="0"/>
          </a:p>
          <a:p>
            <a:pPr algn="just"/>
            <a:r>
              <a:rPr lang="pl-PL" dirty="0"/>
              <a:t>Uprawnione służby mają prawo przeprowadzić kontrole palenisk domowych w celu weryfikacji spalanych materiałów, a także pobrać próbki popiołu z paleniska. Kontrole mogą być prowadzone w godzinach od 6.00 do 22.00, a w przypadku prowadzonej działalności gospodarczej przez całą dobę. </a:t>
            </a:r>
          </a:p>
          <a:p>
            <a:pPr algn="just"/>
            <a:r>
              <a:rPr lang="pl-PL" dirty="0"/>
              <a:t>Osoba naruszająca przepisy uchwały antysmogowej może być ukarana mandatem do 500 zł lub grzywną do 5000 zł. </a:t>
            </a:r>
          </a:p>
          <a:p>
            <a:pPr algn="just"/>
            <a:r>
              <a:rPr lang="pl-PL" dirty="0"/>
              <a:t>Udaremnianie lub utrudnianie przeprowadzenia kontroli w zakresie ochrony środowiska jest przestępstwem zagrożonym karą pozbawienia wolności na postawie art. 225 Kodeksu karnego.</a:t>
            </a:r>
          </a:p>
          <a:p>
            <a:endParaRPr lang="pl-PL" dirty="0"/>
          </a:p>
        </p:txBody>
      </p:sp>
    </p:spTree>
    <p:extLst>
      <p:ext uri="{BB962C8B-B14F-4D97-AF65-F5344CB8AC3E}">
        <p14:creationId xmlns:p14="http://schemas.microsoft.com/office/powerpoint/2010/main" val="8032382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2D3A51A-2CEB-4A20-BCDD-464F77AFAAF2}"/>
              </a:ext>
            </a:extLst>
          </p:cNvPr>
          <p:cNvSpPr>
            <a:spLocks noGrp="1"/>
          </p:cNvSpPr>
          <p:nvPr>
            <p:ph type="title"/>
          </p:nvPr>
        </p:nvSpPr>
        <p:spPr/>
        <p:txBody>
          <a:bodyPr>
            <a:normAutofit/>
          </a:bodyPr>
          <a:lstStyle/>
          <a:p>
            <a:pPr algn="ctr"/>
            <a:r>
              <a:rPr lang="pl-PL" sz="3600" dirty="0"/>
              <a:t>Jakie dokumenty należy przedstawić w czasie kontroli?</a:t>
            </a:r>
          </a:p>
        </p:txBody>
      </p:sp>
      <p:sp>
        <p:nvSpPr>
          <p:cNvPr id="3" name="Symbol zastępczy zawartości 2">
            <a:extLst>
              <a:ext uri="{FF2B5EF4-FFF2-40B4-BE49-F238E27FC236}">
                <a16:creationId xmlns="" xmlns:a16="http://schemas.microsoft.com/office/drawing/2014/main" id="{C02D9F53-4B8F-4712-B075-A8B935B2D8AF}"/>
              </a:ext>
            </a:extLst>
          </p:cNvPr>
          <p:cNvSpPr>
            <a:spLocks noGrp="1"/>
          </p:cNvSpPr>
          <p:nvPr>
            <p:ph idx="1"/>
          </p:nvPr>
        </p:nvSpPr>
        <p:spPr/>
        <p:txBody>
          <a:bodyPr>
            <a:normAutofit/>
          </a:bodyPr>
          <a:lstStyle/>
          <a:p>
            <a:endParaRPr lang="pl-PL" dirty="0"/>
          </a:p>
          <a:p>
            <a:r>
              <a:rPr lang="pl-PL" sz="1600" b="1" dirty="0"/>
              <a:t>Dla kotłów:</a:t>
            </a:r>
          </a:p>
          <a:p>
            <a:pPr>
              <a:buClrTx/>
              <a:buFont typeface="Wingdings" panose="05000000000000000000" pitchFamily="2" charset="2"/>
              <a:buChar char="Ø"/>
            </a:pPr>
            <a:r>
              <a:rPr lang="pl-PL" sz="1600" dirty="0"/>
              <a:t> dokumentację z badań urządzenia grzewczego, wykonaną przez producenta oraz stosowne laboratorium badawcze;</a:t>
            </a:r>
          </a:p>
          <a:p>
            <a:pPr>
              <a:buClrTx/>
              <a:buFont typeface="Wingdings" panose="05000000000000000000" pitchFamily="2" charset="2"/>
              <a:buChar char="Ø"/>
            </a:pPr>
            <a:r>
              <a:rPr lang="pl-PL" sz="1600" dirty="0"/>
              <a:t> dokumentację techniczną urządzenia;</a:t>
            </a:r>
          </a:p>
          <a:p>
            <a:pPr>
              <a:buClrTx/>
              <a:buFont typeface="Wingdings" panose="05000000000000000000" pitchFamily="2" charset="2"/>
              <a:buChar char="Ø"/>
            </a:pPr>
            <a:r>
              <a:rPr lang="pl-PL" sz="1600" dirty="0"/>
              <a:t> instrukcję dla instalatorów i użytkowników.</a:t>
            </a:r>
          </a:p>
          <a:p>
            <a:pPr marL="0" indent="0">
              <a:buClrTx/>
              <a:buNone/>
            </a:pPr>
            <a:r>
              <a:rPr lang="pl-PL" sz="1600" dirty="0"/>
              <a:t> </a:t>
            </a:r>
            <a:r>
              <a:rPr lang="pl-PL" sz="1600" b="1" dirty="0"/>
              <a:t>Dla opału:</a:t>
            </a:r>
          </a:p>
          <a:p>
            <a:pPr>
              <a:buClrTx/>
              <a:buFont typeface="Wingdings" panose="05000000000000000000" pitchFamily="2" charset="2"/>
              <a:buChar char="Ø"/>
            </a:pPr>
            <a:r>
              <a:rPr lang="pl-PL" sz="1600" dirty="0"/>
              <a:t> dokumenty potwierdzające zakup opału (faktura zakupu);</a:t>
            </a:r>
          </a:p>
          <a:p>
            <a:pPr>
              <a:buClrTx/>
              <a:buFont typeface="Wingdings" panose="05000000000000000000" pitchFamily="2" charset="2"/>
              <a:buChar char="Ø"/>
            </a:pPr>
            <a:r>
              <a:rPr lang="pl-PL" sz="1600" dirty="0"/>
              <a:t> świadectwo jakości zawierające wyniki bada jakości opału wykonanych przez upoważnione laboratorium.</a:t>
            </a:r>
          </a:p>
          <a:p>
            <a:pPr marL="0" indent="0">
              <a:buClrTx/>
              <a:buNone/>
            </a:pPr>
            <a:r>
              <a:rPr lang="pl-PL" sz="1600" dirty="0"/>
              <a:t> </a:t>
            </a:r>
            <a:r>
              <a:rPr lang="pl-PL" sz="1600" dirty="0">
                <a:solidFill>
                  <a:srgbClr val="FF0000"/>
                </a:solidFill>
              </a:rPr>
              <a:t>Wszystkich ww. dokumentów należy domagać się od sprzedawców zarówno urządzeń grzewczych jak i opału!</a:t>
            </a:r>
          </a:p>
        </p:txBody>
      </p:sp>
    </p:spTree>
    <p:extLst>
      <p:ext uri="{BB962C8B-B14F-4D97-AF65-F5344CB8AC3E}">
        <p14:creationId xmlns:p14="http://schemas.microsoft.com/office/powerpoint/2010/main" val="2386234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ACE5C7D-597A-4F73-ADEE-3177D2975487}"/>
              </a:ext>
            </a:extLst>
          </p:cNvPr>
          <p:cNvSpPr>
            <a:spLocks noGrp="1"/>
          </p:cNvSpPr>
          <p:nvPr>
            <p:ph type="title"/>
          </p:nvPr>
        </p:nvSpPr>
        <p:spPr/>
        <p:txBody>
          <a:bodyPr>
            <a:normAutofit/>
          </a:bodyPr>
          <a:lstStyle/>
          <a:p>
            <a:pPr algn="ctr"/>
            <a:r>
              <a:rPr lang="pl-PL" sz="4400" dirty="0"/>
              <a:t>Wilgotnościomierz drewna</a:t>
            </a:r>
          </a:p>
        </p:txBody>
      </p:sp>
      <p:pic>
        <p:nvPicPr>
          <p:cNvPr id="4" name="Symbol zastępczy zawartości 4">
            <a:extLst>
              <a:ext uri="{FF2B5EF4-FFF2-40B4-BE49-F238E27FC236}">
                <a16:creationId xmlns="" xmlns:a16="http://schemas.microsoft.com/office/drawing/2014/main" id="{72B3C4BE-1FFF-433B-B781-E4EAA475990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150"/>
          <a:stretch/>
        </p:blipFill>
        <p:spPr>
          <a:xfrm>
            <a:off x="1238841" y="1945655"/>
            <a:ext cx="5142081" cy="4022725"/>
          </a:xfrm>
        </p:spPr>
      </p:pic>
      <p:pic>
        <p:nvPicPr>
          <p:cNvPr id="5" name="Obraz 4">
            <a:extLst>
              <a:ext uri="{FF2B5EF4-FFF2-40B4-BE49-F238E27FC236}">
                <a16:creationId xmlns="" xmlns:a16="http://schemas.microsoft.com/office/drawing/2014/main" id="{6EEF6513-9104-422D-9C81-F28274CE09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97" t="8528" b="30536"/>
          <a:stretch/>
        </p:blipFill>
        <p:spPr>
          <a:xfrm rot="5400000">
            <a:off x="6794486" y="2147354"/>
            <a:ext cx="4022724" cy="3619328"/>
          </a:xfrm>
          <a:prstGeom prst="rect">
            <a:avLst/>
          </a:prstGeom>
        </p:spPr>
      </p:pic>
    </p:spTree>
    <p:extLst>
      <p:ext uri="{BB962C8B-B14F-4D97-AF65-F5344CB8AC3E}">
        <p14:creationId xmlns:p14="http://schemas.microsoft.com/office/powerpoint/2010/main" val="5006229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2514D8A-5664-491B-A235-4CE0AD110A04}"/>
              </a:ext>
            </a:extLst>
          </p:cNvPr>
          <p:cNvSpPr>
            <a:spLocks noGrp="1"/>
          </p:cNvSpPr>
          <p:nvPr>
            <p:ph type="title"/>
          </p:nvPr>
        </p:nvSpPr>
        <p:spPr/>
        <p:txBody>
          <a:bodyPr/>
          <a:lstStyle/>
          <a:p>
            <a:pPr algn="ctr"/>
            <a:r>
              <a:rPr lang="pl-PL" dirty="0"/>
              <a:t>Wilgotnościomierz drewna</a:t>
            </a:r>
          </a:p>
        </p:txBody>
      </p:sp>
      <p:pic>
        <p:nvPicPr>
          <p:cNvPr id="5" name="Symbol zastępczy zawartości 4">
            <a:extLst>
              <a:ext uri="{FF2B5EF4-FFF2-40B4-BE49-F238E27FC236}">
                <a16:creationId xmlns="" xmlns:a16="http://schemas.microsoft.com/office/drawing/2014/main" id="{8DFF16A6-3A20-4C49-BC52-9DD898FE2FD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180" t="25425" r="23380" b="3046"/>
          <a:stretch/>
        </p:blipFill>
        <p:spPr>
          <a:xfrm>
            <a:off x="4770539" y="1887522"/>
            <a:ext cx="2410437" cy="4469083"/>
          </a:xfrm>
        </p:spPr>
      </p:pic>
    </p:spTree>
    <p:extLst>
      <p:ext uri="{BB962C8B-B14F-4D97-AF65-F5344CB8AC3E}">
        <p14:creationId xmlns:p14="http://schemas.microsoft.com/office/powerpoint/2010/main" val="939422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0E78F3-3B37-484F-990A-5B9CA15AC32B}"/>
              </a:ext>
            </a:extLst>
          </p:cNvPr>
          <p:cNvSpPr>
            <a:spLocks noGrp="1"/>
          </p:cNvSpPr>
          <p:nvPr>
            <p:ph type="title"/>
          </p:nvPr>
        </p:nvSpPr>
        <p:spPr/>
        <p:txBody>
          <a:bodyPr>
            <a:normAutofit/>
          </a:bodyPr>
          <a:lstStyle/>
          <a:p>
            <a:pPr algn="ctr"/>
            <a:r>
              <a:rPr lang="pl-PL" sz="4400" dirty="0"/>
              <a:t>Pobór próbek popiołu z paleniska</a:t>
            </a:r>
          </a:p>
        </p:txBody>
      </p:sp>
      <p:pic>
        <p:nvPicPr>
          <p:cNvPr id="4" name="Symbol zastępczy zawartości 4">
            <a:extLst>
              <a:ext uri="{FF2B5EF4-FFF2-40B4-BE49-F238E27FC236}">
                <a16:creationId xmlns="" xmlns:a16="http://schemas.microsoft.com/office/drawing/2014/main" id="{D19C2CB9-CDCC-4F94-BA67-666724EC654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427" t="30961" r="9905"/>
          <a:stretch/>
        </p:blipFill>
        <p:spPr>
          <a:xfrm>
            <a:off x="1297107" y="2145907"/>
            <a:ext cx="5226130" cy="3313478"/>
          </a:xfrm>
        </p:spPr>
      </p:pic>
      <p:pic>
        <p:nvPicPr>
          <p:cNvPr id="5" name="Obraz 4">
            <a:extLst>
              <a:ext uri="{FF2B5EF4-FFF2-40B4-BE49-F238E27FC236}">
                <a16:creationId xmlns="" xmlns:a16="http://schemas.microsoft.com/office/drawing/2014/main" id="{F2642C69-5CA3-4D9B-91A5-0CB81D4ECE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6" t="6881" r="28602"/>
          <a:stretch/>
        </p:blipFill>
        <p:spPr>
          <a:xfrm>
            <a:off x="7458322" y="2145907"/>
            <a:ext cx="2818737" cy="3384048"/>
          </a:xfrm>
          <a:prstGeom prst="rect">
            <a:avLst/>
          </a:prstGeom>
        </p:spPr>
      </p:pic>
    </p:spTree>
    <p:extLst>
      <p:ext uri="{BB962C8B-B14F-4D97-AF65-F5344CB8AC3E}">
        <p14:creationId xmlns:p14="http://schemas.microsoft.com/office/powerpoint/2010/main" val="3691209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BAF0467-3EEE-43A8-A6D0-449D5F94B884}"/>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 xmlns:a16="http://schemas.microsoft.com/office/drawing/2014/main" id="{DEB52168-108E-460B-9A0A-8239FBE3BA83}"/>
              </a:ext>
            </a:extLst>
          </p:cNvPr>
          <p:cNvSpPr>
            <a:spLocks noGrp="1"/>
          </p:cNvSpPr>
          <p:nvPr>
            <p:ph idx="1"/>
          </p:nvPr>
        </p:nvSpPr>
        <p:spPr/>
        <p:txBody>
          <a:bodyPr/>
          <a:lstStyle/>
          <a:p>
            <a:pPr algn="just"/>
            <a:endParaRPr lang="pl-PL" dirty="0"/>
          </a:p>
          <a:p>
            <a:pPr algn="just"/>
            <a:r>
              <a:rPr lang="pl-PL" dirty="0"/>
              <a:t>Głównymi źródłami emisji pyłów drobnych PM10 w miastach jest spalanie paliw stałych (węgla </a:t>
            </a:r>
            <a:br>
              <a:rPr lang="pl-PL" dirty="0"/>
            </a:br>
            <a:r>
              <a:rPr lang="pl-PL" dirty="0"/>
              <a:t>i drewna). Bezpośredni wpływ na wysokie stężenia zanieczyszczeń powietrza mają warunki meteorologiczne, m. in. wyżowy układ baryczny, inwersja temperaturowa, niewielki wiatr lub jego brak. Utrzymujące się niekorzystne warunki meteorologiczne sprzyjają kumulowaniu się zanieczyszczeń. Przy takim przekroczeniu norm nawet pojedyncze ich źródło (np. kominek) znacznie pogarsza lokalnie jakość powietrza. Najbardziej narażone na skutki takiej sytuacji są dzieci, osoby starsze oraz przewlekle chore.</a:t>
            </a:r>
          </a:p>
          <a:p>
            <a:endParaRPr lang="pl-PL" dirty="0"/>
          </a:p>
        </p:txBody>
      </p:sp>
    </p:spTree>
    <p:extLst>
      <p:ext uri="{BB962C8B-B14F-4D97-AF65-F5344CB8AC3E}">
        <p14:creationId xmlns:p14="http://schemas.microsoft.com/office/powerpoint/2010/main" val="7049429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1DC5386-6E9C-434B-BDBC-7799C89BF620}"/>
              </a:ext>
            </a:extLst>
          </p:cNvPr>
          <p:cNvSpPr>
            <a:spLocks noGrp="1"/>
          </p:cNvSpPr>
          <p:nvPr>
            <p:ph type="title"/>
          </p:nvPr>
        </p:nvSpPr>
        <p:spPr>
          <a:xfrm>
            <a:off x="1097280" y="286603"/>
            <a:ext cx="10058400" cy="1574281"/>
          </a:xfrm>
        </p:spPr>
        <p:txBody>
          <a:bodyPr>
            <a:normAutofit/>
          </a:bodyPr>
          <a:lstStyle/>
          <a:p>
            <a:pPr algn="ctr"/>
            <a:r>
              <a:rPr lang="pl-PL" sz="4400" dirty="0" smtClean="0"/>
              <a:t/>
            </a:r>
            <a:br>
              <a:rPr lang="pl-PL" sz="4400" dirty="0" smtClean="0"/>
            </a:br>
            <a:r>
              <a:rPr lang="pl-PL" sz="4400" dirty="0" smtClean="0"/>
              <a:t>Kontrola przedsiębiorców</a:t>
            </a:r>
            <a:r>
              <a:rPr lang="pl-PL" sz="4400" dirty="0"/>
              <a:t/>
            </a:r>
            <a:br>
              <a:rPr lang="pl-PL" sz="4400" dirty="0"/>
            </a:br>
            <a:endParaRPr lang="pl-PL" sz="1600" b="1" dirty="0"/>
          </a:p>
        </p:txBody>
      </p:sp>
      <p:pic>
        <p:nvPicPr>
          <p:cNvPr id="5" name="Symbol zastępczy zawartości 4">
            <a:extLst>
              <a:ext uri="{FF2B5EF4-FFF2-40B4-BE49-F238E27FC236}">
                <a16:creationId xmlns="" xmlns:a16="http://schemas.microsoft.com/office/drawing/2014/main" id="{66185726-CC5C-4E0E-B14D-0E74C64E8A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498" y="2181726"/>
            <a:ext cx="11019003" cy="962527"/>
          </a:xfrm>
        </p:spPr>
      </p:pic>
      <p:pic>
        <p:nvPicPr>
          <p:cNvPr id="7" name="Obraz 6">
            <a:extLst>
              <a:ext uri="{FF2B5EF4-FFF2-40B4-BE49-F238E27FC236}">
                <a16:creationId xmlns="" xmlns:a16="http://schemas.microsoft.com/office/drawing/2014/main" id="{21128FA6-452F-4C1C-82C0-C29746C54A96}"/>
              </a:ext>
            </a:extLst>
          </p:cNvPr>
          <p:cNvPicPr>
            <a:picLocks noChangeAspect="1"/>
          </p:cNvPicPr>
          <p:nvPr/>
        </p:nvPicPr>
        <p:blipFill rotWithShape="1">
          <a:blip r:embed="rId3">
            <a:extLst>
              <a:ext uri="{28A0092B-C50C-407E-A947-70E740481C1C}">
                <a14:useLocalDpi xmlns:a14="http://schemas.microsoft.com/office/drawing/2010/main" val="0"/>
              </a:ext>
            </a:extLst>
          </a:blip>
          <a:srcRect b="64412"/>
          <a:stretch/>
        </p:blipFill>
        <p:spPr>
          <a:xfrm>
            <a:off x="402671" y="3899990"/>
            <a:ext cx="10427236" cy="1036178"/>
          </a:xfrm>
          <a:prstGeom prst="rect">
            <a:avLst/>
          </a:prstGeom>
        </p:spPr>
      </p:pic>
    </p:spTree>
    <p:extLst>
      <p:ext uri="{BB962C8B-B14F-4D97-AF65-F5344CB8AC3E}">
        <p14:creationId xmlns:p14="http://schemas.microsoft.com/office/powerpoint/2010/main" val="40942447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B100779-70EF-4F98-BB39-E405BF9F9130}"/>
              </a:ext>
            </a:extLst>
          </p:cNvPr>
          <p:cNvSpPr>
            <a:spLocks noGrp="1"/>
          </p:cNvSpPr>
          <p:nvPr>
            <p:ph type="title"/>
          </p:nvPr>
        </p:nvSpPr>
        <p:spPr/>
        <p:txBody>
          <a:bodyPr/>
          <a:lstStyle/>
          <a:p>
            <a:pPr algn="ctr"/>
            <a:r>
              <a:rPr lang="pl-PL" dirty="0"/>
              <a:t>Działania podejmowane przez gminę </a:t>
            </a:r>
            <a:br>
              <a:rPr lang="pl-PL" dirty="0"/>
            </a:br>
            <a:r>
              <a:rPr lang="pl-PL" dirty="0"/>
              <a:t>w ramach poprawy środowiska</a:t>
            </a:r>
          </a:p>
        </p:txBody>
      </p:sp>
      <p:sp>
        <p:nvSpPr>
          <p:cNvPr id="3" name="Symbol zastępczy zawartości 2">
            <a:extLst>
              <a:ext uri="{FF2B5EF4-FFF2-40B4-BE49-F238E27FC236}">
                <a16:creationId xmlns="" xmlns:a16="http://schemas.microsoft.com/office/drawing/2014/main" id="{51AA0D26-EDAD-4BD1-BFDA-64DFCD7B4F44}"/>
              </a:ext>
            </a:extLst>
          </p:cNvPr>
          <p:cNvSpPr>
            <a:spLocks noGrp="1"/>
          </p:cNvSpPr>
          <p:nvPr>
            <p:ph idx="1"/>
          </p:nvPr>
        </p:nvSpPr>
        <p:spPr/>
        <p:txBody>
          <a:bodyPr>
            <a:normAutofit/>
          </a:bodyPr>
          <a:lstStyle/>
          <a:p>
            <a:pPr algn="just">
              <a:buClr>
                <a:schemeClr val="tx1"/>
              </a:buClr>
              <a:buFont typeface="Wingdings" panose="05000000000000000000" pitchFamily="2" charset="2"/>
              <a:buChar char="Ø"/>
            </a:pPr>
            <a:r>
              <a:rPr lang="pl-PL" sz="2800" dirty="0"/>
              <a:t> oświetlenie energooszczędne ledowe,</a:t>
            </a:r>
          </a:p>
          <a:p>
            <a:pPr algn="just">
              <a:buClr>
                <a:schemeClr val="tx1"/>
              </a:buClr>
              <a:buFont typeface="Wingdings" panose="05000000000000000000" pitchFamily="2" charset="2"/>
              <a:buChar char="Ø"/>
            </a:pPr>
            <a:r>
              <a:rPr lang="pl-PL" sz="2800" dirty="0"/>
              <a:t> panele fotowoltaiczne zainstalowane na budynkach szkolnych,</a:t>
            </a:r>
          </a:p>
          <a:p>
            <a:pPr algn="just">
              <a:buClr>
                <a:schemeClr val="tx1"/>
              </a:buClr>
              <a:buFont typeface="Wingdings" panose="05000000000000000000" pitchFamily="2" charset="2"/>
              <a:buChar char="Ø"/>
            </a:pPr>
            <a:r>
              <a:rPr lang="pl-PL" sz="2800" dirty="0"/>
              <a:t> separatory do usuwania substancji ropopochodnych (oleje mineralne, benzyny, lekkie smary itp.) zawartych w ściekach opadowych oraz technologicznych,</a:t>
            </a:r>
          </a:p>
          <a:p>
            <a:pPr marL="0" indent="0" algn="just">
              <a:buClr>
                <a:schemeClr val="tx1"/>
              </a:buClr>
              <a:buNone/>
            </a:pPr>
            <a:endParaRPr lang="pl-PL" sz="2800" dirty="0"/>
          </a:p>
          <a:p>
            <a:pPr marL="0" indent="0" algn="just">
              <a:buClr>
                <a:schemeClr val="tx1"/>
              </a:buClr>
              <a:buNone/>
            </a:pPr>
            <a:endParaRPr lang="pl-PL" sz="2800" dirty="0"/>
          </a:p>
        </p:txBody>
      </p:sp>
      <p:pic>
        <p:nvPicPr>
          <p:cNvPr id="5" name="Obraz 4">
            <a:extLst>
              <a:ext uri="{FF2B5EF4-FFF2-40B4-BE49-F238E27FC236}">
                <a16:creationId xmlns="" xmlns:a16="http://schemas.microsoft.com/office/drawing/2014/main" id="{8567FFF9-696A-452A-9D5E-2BD2F7412F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75" t="23975" r="11127" b="28807"/>
          <a:stretch/>
        </p:blipFill>
        <p:spPr>
          <a:xfrm>
            <a:off x="1525960" y="4217059"/>
            <a:ext cx="2335724" cy="1890125"/>
          </a:xfrm>
          <a:prstGeom prst="rect">
            <a:avLst/>
          </a:prstGeom>
        </p:spPr>
      </p:pic>
      <p:pic>
        <p:nvPicPr>
          <p:cNvPr id="7" name="Obraz 6">
            <a:extLst>
              <a:ext uri="{FF2B5EF4-FFF2-40B4-BE49-F238E27FC236}">
                <a16:creationId xmlns="" xmlns:a16="http://schemas.microsoft.com/office/drawing/2014/main" id="{888A7EB7-03F0-4825-9664-E86BBC59EC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55" t="15648" r="26460" b="39975"/>
          <a:stretch/>
        </p:blipFill>
        <p:spPr>
          <a:xfrm>
            <a:off x="7033611" y="4090729"/>
            <a:ext cx="2177501" cy="1904658"/>
          </a:xfrm>
          <a:prstGeom prst="rect">
            <a:avLst/>
          </a:prstGeom>
        </p:spPr>
      </p:pic>
    </p:spTree>
    <p:extLst>
      <p:ext uri="{BB962C8B-B14F-4D97-AF65-F5344CB8AC3E}">
        <p14:creationId xmlns:p14="http://schemas.microsoft.com/office/powerpoint/2010/main" val="30544901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F1FAB5F-3713-420A-9F93-5339021A857B}"/>
              </a:ext>
            </a:extLst>
          </p:cNvPr>
          <p:cNvSpPr>
            <a:spLocks noGrp="1"/>
          </p:cNvSpPr>
          <p:nvPr>
            <p:ph type="title"/>
          </p:nvPr>
        </p:nvSpPr>
        <p:spPr/>
        <p:txBody>
          <a:bodyPr/>
          <a:lstStyle/>
          <a:p>
            <a:pPr algn="ctr"/>
            <a:r>
              <a:rPr lang="pl-PL" dirty="0"/>
              <a:t>Działania podejmowane przez gminę </a:t>
            </a:r>
            <a:br>
              <a:rPr lang="pl-PL" dirty="0"/>
            </a:br>
            <a:r>
              <a:rPr lang="pl-PL" dirty="0"/>
              <a:t>w ramach poprawy środowiska</a:t>
            </a:r>
          </a:p>
        </p:txBody>
      </p:sp>
      <p:sp>
        <p:nvSpPr>
          <p:cNvPr id="3" name="Symbol zastępczy zawartości 2">
            <a:extLst>
              <a:ext uri="{FF2B5EF4-FFF2-40B4-BE49-F238E27FC236}">
                <a16:creationId xmlns="" xmlns:a16="http://schemas.microsoft.com/office/drawing/2014/main" id="{1E926F6B-C01E-41AD-979C-555574D90484}"/>
              </a:ext>
            </a:extLst>
          </p:cNvPr>
          <p:cNvSpPr>
            <a:spLocks noGrp="1"/>
          </p:cNvSpPr>
          <p:nvPr>
            <p:ph idx="1"/>
          </p:nvPr>
        </p:nvSpPr>
        <p:spPr/>
        <p:txBody>
          <a:bodyPr>
            <a:normAutofit/>
          </a:bodyPr>
          <a:lstStyle/>
          <a:p>
            <a:pPr marL="384048" lvl="2" indent="0" algn="ctr">
              <a:buNone/>
            </a:pPr>
            <a:r>
              <a:rPr lang="pl-PL" sz="2800" dirty="0"/>
              <a:t>Przedsiębiorstwo Usług Komunalnych Sp. z o.o.</a:t>
            </a:r>
          </a:p>
          <a:p>
            <a:pPr marL="384048" lvl="2" indent="0" algn="ctr">
              <a:buNone/>
            </a:pPr>
            <a:endParaRPr lang="pl-PL" sz="2400" dirty="0"/>
          </a:p>
          <a:p>
            <a:pPr marL="384048" lvl="2" indent="0" algn="ctr">
              <a:buNone/>
            </a:pPr>
            <a:r>
              <a:rPr lang="pl-PL" sz="2000" dirty="0"/>
              <a:t>Instalacja fotowoltaiczna na terenie zakładu oraz na stacji uzdatniania wody</a:t>
            </a:r>
          </a:p>
          <a:p>
            <a:pPr marL="384048" lvl="2" indent="0" algn="ctr">
              <a:buNone/>
            </a:pPr>
            <a:endParaRPr lang="pl-PL" sz="2000" dirty="0"/>
          </a:p>
        </p:txBody>
      </p:sp>
      <p:pic>
        <p:nvPicPr>
          <p:cNvPr id="5" name="Obraz 4">
            <a:extLst>
              <a:ext uri="{FF2B5EF4-FFF2-40B4-BE49-F238E27FC236}">
                <a16:creationId xmlns="" xmlns:a16="http://schemas.microsoft.com/office/drawing/2014/main" id="{A1EB4290-74E5-4EC3-9337-E4CBCFE00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540" y="3204594"/>
            <a:ext cx="3552667" cy="2664500"/>
          </a:xfrm>
          <a:prstGeom prst="rect">
            <a:avLst/>
          </a:prstGeom>
        </p:spPr>
      </p:pic>
      <p:pic>
        <p:nvPicPr>
          <p:cNvPr id="7" name="Obraz 6">
            <a:extLst>
              <a:ext uri="{FF2B5EF4-FFF2-40B4-BE49-F238E27FC236}">
                <a16:creationId xmlns="" xmlns:a16="http://schemas.microsoft.com/office/drawing/2014/main" id="{CCEA1DF6-2075-4805-B833-2EB4ECB57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749" y="3242656"/>
            <a:ext cx="3501917" cy="2626438"/>
          </a:xfrm>
          <a:prstGeom prst="rect">
            <a:avLst/>
          </a:prstGeom>
        </p:spPr>
      </p:pic>
      <p:pic>
        <p:nvPicPr>
          <p:cNvPr id="9" name="Obraz 8">
            <a:extLst>
              <a:ext uri="{FF2B5EF4-FFF2-40B4-BE49-F238E27FC236}">
                <a16:creationId xmlns="" xmlns:a16="http://schemas.microsoft.com/office/drawing/2014/main" id="{042A6B73-D15F-47A9-A91B-AF82117B98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19" b="27828"/>
          <a:stretch/>
        </p:blipFill>
        <p:spPr>
          <a:xfrm>
            <a:off x="7446208" y="3242656"/>
            <a:ext cx="4324985" cy="2626438"/>
          </a:xfrm>
          <a:prstGeom prst="rect">
            <a:avLst/>
          </a:prstGeom>
        </p:spPr>
      </p:pic>
    </p:spTree>
    <p:extLst>
      <p:ext uri="{BB962C8B-B14F-4D97-AF65-F5344CB8AC3E}">
        <p14:creationId xmlns:p14="http://schemas.microsoft.com/office/powerpoint/2010/main" val="40454005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0FD4E46-7A7F-40F9-8C2B-71691A7A0B8F}"/>
              </a:ext>
            </a:extLst>
          </p:cNvPr>
          <p:cNvSpPr>
            <a:spLocks noGrp="1"/>
          </p:cNvSpPr>
          <p:nvPr>
            <p:ph type="title"/>
          </p:nvPr>
        </p:nvSpPr>
        <p:spPr/>
        <p:txBody>
          <a:bodyPr/>
          <a:lstStyle/>
          <a:p>
            <a:pPr algn="ctr"/>
            <a:r>
              <a:rPr lang="pl-PL" dirty="0"/>
              <a:t>Działania podejmowane przez gminę </a:t>
            </a:r>
            <a:br>
              <a:rPr lang="pl-PL" dirty="0"/>
            </a:br>
            <a:r>
              <a:rPr lang="pl-PL" dirty="0"/>
              <a:t>w ramach poprawy środowiska</a:t>
            </a:r>
          </a:p>
        </p:txBody>
      </p:sp>
      <p:sp>
        <p:nvSpPr>
          <p:cNvPr id="3" name="Symbol zastępczy zawartości 2">
            <a:extLst>
              <a:ext uri="{FF2B5EF4-FFF2-40B4-BE49-F238E27FC236}">
                <a16:creationId xmlns="" xmlns:a16="http://schemas.microsoft.com/office/drawing/2014/main" id="{E699CC92-9EBC-4B27-9E07-DA51BCD07B41}"/>
              </a:ext>
            </a:extLst>
          </p:cNvPr>
          <p:cNvSpPr>
            <a:spLocks noGrp="1"/>
          </p:cNvSpPr>
          <p:nvPr>
            <p:ph idx="1"/>
          </p:nvPr>
        </p:nvSpPr>
        <p:spPr/>
        <p:txBody>
          <a:bodyPr/>
          <a:lstStyle/>
          <a:p>
            <a:pPr algn="just"/>
            <a:endParaRPr lang="pl-PL" dirty="0"/>
          </a:p>
          <a:p>
            <a:pPr algn="ctr"/>
            <a:r>
              <a:rPr lang="pl-PL" sz="2800" dirty="0"/>
              <a:t>Zakład Usług Komunikacyjnych ROKBUS Sp. z o.o.</a:t>
            </a:r>
          </a:p>
          <a:p>
            <a:pPr algn="just"/>
            <a:r>
              <a:rPr lang="pl-PL" dirty="0"/>
              <a:t>Zakup czterech autobusów niskoemisyjnych z systemem odzysku energii oraz panelami fotowoltaicznymi zainstalowanymi na dachu pojazdów, stanowiącymi dodatkowe źródło energii wykorzystywane m. in. do zasilania elektronicznych monitorów, ledowego oświetlenia oraz biletomatów. Dzięki temu zużycie paliwa spada o kilka procent. </a:t>
            </a:r>
          </a:p>
          <a:p>
            <a:pPr algn="just"/>
            <a:r>
              <a:rPr lang="pl-PL" dirty="0"/>
              <a:t>Planowany termin dostarczenia pojazdów: maj 2020 r.</a:t>
            </a:r>
          </a:p>
          <a:p>
            <a:endParaRPr lang="pl-PL" dirty="0"/>
          </a:p>
        </p:txBody>
      </p:sp>
    </p:spTree>
    <p:extLst>
      <p:ext uri="{BB962C8B-B14F-4D97-AF65-F5344CB8AC3E}">
        <p14:creationId xmlns:p14="http://schemas.microsoft.com/office/powerpoint/2010/main" val="40312356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314FDDC-D98E-440D-B98D-FDE217E61A8F}"/>
              </a:ext>
            </a:extLst>
          </p:cNvPr>
          <p:cNvSpPr>
            <a:spLocks noGrp="1"/>
          </p:cNvSpPr>
          <p:nvPr>
            <p:ph type="title"/>
          </p:nvPr>
        </p:nvSpPr>
        <p:spPr/>
        <p:txBody>
          <a:bodyPr/>
          <a:lstStyle/>
          <a:p>
            <a:pPr algn="ctr"/>
            <a:r>
              <a:rPr lang="pl-PL" dirty="0"/>
              <a:t>Termomodernizacja</a:t>
            </a:r>
          </a:p>
        </p:txBody>
      </p:sp>
      <p:pic>
        <p:nvPicPr>
          <p:cNvPr id="7" name="Symbol zastępczy zawartości 6">
            <a:extLst>
              <a:ext uri="{FF2B5EF4-FFF2-40B4-BE49-F238E27FC236}">
                <a16:creationId xmlns="" xmlns:a16="http://schemas.microsoft.com/office/drawing/2014/main" id="{CB200B02-B74F-4759-9F01-7028C6CC18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8761" y="2433439"/>
            <a:ext cx="9154803" cy="2848373"/>
          </a:xfrm>
        </p:spPr>
      </p:pic>
    </p:spTree>
    <p:extLst>
      <p:ext uri="{BB962C8B-B14F-4D97-AF65-F5344CB8AC3E}">
        <p14:creationId xmlns:p14="http://schemas.microsoft.com/office/powerpoint/2010/main" val="39591319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55379A3-C89C-4897-B7CA-17321A65141A}"/>
              </a:ext>
            </a:extLst>
          </p:cNvPr>
          <p:cNvSpPr>
            <a:spLocks noGrp="1"/>
          </p:cNvSpPr>
          <p:nvPr>
            <p:ph type="title"/>
          </p:nvPr>
        </p:nvSpPr>
        <p:spPr/>
        <p:txBody>
          <a:bodyPr>
            <a:noAutofit/>
          </a:bodyPr>
          <a:lstStyle/>
          <a:p>
            <a:pPr algn="ctr"/>
            <a:r>
              <a:rPr lang="pl-PL" sz="3600" dirty="0"/>
              <a:t>Panele fotowoltaiczne zainstalowane w Szkole Podstawowej w Rokietnicy, ul. Trakt Napoleoński 16</a:t>
            </a:r>
          </a:p>
        </p:txBody>
      </p:sp>
      <p:pic>
        <p:nvPicPr>
          <p:cNvPr id="4" name="Symbol zastępczy zawartości 4">
            <a:extLst>
              <a:ext uri="{FF2B5EF4-FFF2-40B4-BE49-F238E27FC236}">
                <a16:creationId xmlns="" xmlns:a16="http://schemas.microsoft.com/office/drawing/2014/main" id="{986EE5BF-70BB-4DEC-A0D6-10E756C47CB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4121" y="1955593"/>
            <a:ext cx="5364717" cy="4022725"/>
          </a:xfrm>
        </p:spPr>
      </p:pic>
    </p:spTree>
    <p:extLst>
      <p:ext uri="{BB962C8B-B14F-4D97-AF65-F5344CB8AC3E}">
        <p14:creationId xmlns:p14="http://schemas.microsoft.com/office/powerpoint/2010/main" val="21345135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99DF132-83A0-4F4E-9AF6-002856444245}"/>
              </a:ext>
            </a:extLst>
          </p:cNvPr>
          <p:cNvSpPr>
            <a:spLocks noGrp="1"/>
          </p:cNvSpPr>
          <p:nvPr>
            <p:ph type="title"/>
          </p:nvPr>
        </p:nvSpPr>
        <p:spPr/>
        <p:txBody>
          <a:bodyPr>
            <a:normAutofit/>
          </a:bodyPr>
          <a:lstStyle/>
          <a:p>
            <a:pPr algn="ctr"/>
            <a:r>
              <a:rPr lang="pl-PL" dirty="0"/>
              <a:t>Panele fotowoltaiczne na dachu budynku Szkoły Podstawowej w Napachaniu</a:t>
            </a:r>
          </a:p>
        </p:txBody>
      </p:sp>
      <p:pic>
        <p:nvPicPr>
          <p:cNvPr id="5" name="Symbol zastępczy zawartości 4">
            <a:extLst>
              <a:ext uri="{FF2B5EF4-FFF2-40B4-BE49-F238E27FC236}">
                <a16:creationId xmlns="" xmlns:a16="http://schemas.microsoft.com/office/drawing/2014/main" id="{F64ACA63-82C1-4681-ABB7-9309F9F8E8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1540" y="2131490"/>
            <a:ext cx="3287568" cy="2465677"/>
          </a:xfrm>
        </p:spPr>
      </p:pic>
      <p:pic>
        <p:nvPicPr>
          <p:cNvPr id="7" name="Obraz 6">
            <a:extLst>
              <a:ext uri="{FF2B5EF4-FFF2-40B4-BE49-F238E27FC236}">
                <a16:creationId xmlns="" xmlns:a16="http://schemas.microsoft.com/office/drawing/2014/main" id="{2404CE7B-3E7B-4562-93F5-85983D3EE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650" y="2131490"/>
            <a:ext cx="3287569" cy="2465677"/>
          </a:xfrm>
          <a:prstGeom prst="rect">
            <a:avLst/>
          </a:prstGeom>
        </p:spPr>
      </p:pic>
      <p:pic>
        <p:nvPicPr>
          <p:cNvPr id="9" name="Obraz 8">
            <a:extLst>
              <a:ext uri="{FF2B5EF4-FFF2-40B4-BE49-F238E27FC236}">
                <a16:creationId xmlns="" xmlns:a16="http://schemas.microsoft.com/office/drawing/2014/main" id="{D676169B-6F13-40A9-A4C0-6BE895B27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602" y="2060183"/>
            <a:ext cx="3382646" cy="2536984"/>
          </a:xfrm>
          <a:prstGeom prst="rect">
            <a:avLst/>
          </a:prstGeom>
        </p:spPr>
      </p:pic>
    </p:spTree>
    <p:extLst>
      <p:ext uri="{BB962C8B-B14F-4D97-AF65-F5344CB8AC3E}">
        <p14:creationId xmlns:p14="http://schemas.microsoft.com/office/powerpoint/2010/main" val="39610658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960A2CD-AF00-4D75-BCC2-47E636B33D71}"/>
              </a:ext>
            </a:extLst>
          </p:cNvPr>
          <p:cNvSpPr>
            <a:spLocks noGrp="1"/>
          </p:cNvSpPr>
          <p:nvPr>
            <p:ph type="title"/>
          </p:nvPr>
        </p:nvSpPr>
        <p:spPr/>
        <p:txBody>
          <a:bodyPr>
            <a:normAutofit/>
          </a:bodyPr>
          <a:lstStyle/>
          <a:p>
            <a:pPr algn="ctr"/>
            <a:r>
              <a:rPr lang="pl-PL" sz="4000" dirty="0"/>
              <a:t>Panele fotowoltaiczne na dachu budynku Szkoły Podstawowej w Rokietnicy, ul. Szkolna 3c</a:t>
            </a:r>
          </a:p>
        </p:txBody>
      </p:sp>
      <p:pic>
        <p:nvPicPr>
          <p:cNvPr id="4" name="Symbol zastępczy zawartości 4">
            <a:extLst>
              <a:ext uri="{FF2B5EF4-FFF2-40B4-BE49-F238E27FC236}">
                <a16:creationId xmlns="" xmlns:a16="http://schemas.microsoft.com/office/drawing/2014/main" id="{68330F18-8449-4EA8-A5ED-3881AE1420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7726" y="1910177"/>
            <a:ext cx="3244125" cy="4330907"/>
          </a:xfrm>
        </p:spPr>
      </p:pic>
    </p:spTree>
    <p:extLst>
      <p:ext uri="{BB962C8B-B14F-4D97-AF65-F5344CB8AC3E}">
        <p14:creationId xmlns:p14="http://schemas.microsoft.com/office/powerpoint/2010/main" val="3658026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7EECCF6-B66C-46FC-B331-4B8089B291A3}"/>
              </a:ext>
            </a:extLst>
          </p:cNvPr>
          <p:cNvSpPr>
            <a:spLocks noGrp="1"/>
          </p:cNvSpPr>
          <p:nvPr>
            <p:ph type="title"/>
          </p:nvPr>
        </p:nvSpPr>
        <p:spPr/>
        <p:txBody>
          <a:bodyPr/>
          <a:lstStyle/>
          <a:p>
            <a:pPr algn="ctr"/>
            <a:r>
              <a:rPr lang="pl-PL" dirty="0"/>
              <a:t>Biogazownia w Przybrodzie</a:t>
            </a:r>
          </a:p>
        </p:txBody>
      </p:sp>
      <p:sp>
        <p:nvSpPr>
          <p:cNvPr id="3" name="Symbol zastępczy zawartości 2">
            <a:extLst>
              <a:ext uri="{FF2B5EF4-FFF2-40B4-BE49-F238E27FC236}">
                <a16:creationId xmlns="" xmlns:a16="http://schemas.microsoft.com/office/drawing/2014/main" id="{7B2DEF1B-6D63-49EB-901F-03CE8C50B6FF}"/>
              </a:ext>
            </a:extLst>
          </p:cNvPr>
          <p:cNvSpPr>
            <a:spLocks noGrp="1"/>
          </p:cNvSpPr>
          <p:nvPr>
            <p:ph idx="1"/>
          </p:nvPr>
        </p:nvSpPr>
        <p:spPr/>
        <p:txBody>
          <a:bodyPr/>
          <a:lstStyle/>
          <a:p>
            <a:pPr algn="just"/>
            <a:r>
              <a:rPr lang="pl-PL" dirty="0"/>
              <a:t>Pierwsza w Polsce biogazownia trzeciej generacji znajdująca się w Rolniczo-Sadowniczym Gospodarstwie Doświadczalnym w Przybrodzie należąca do Uniwersytetu Przyrodniczego </a:t>
            </a:r>
            <a:br>
              <a:rPr lang="pl-PL" dirty="0"/>
            </a:br>
            <a:r>
              <a:rPr lang="pl-PL" dirty="0"/>
              <a:t>w Poznaniu. Biogazownia ma zmniejszyć emisję dwutlenku węgla o co najmniej 6800 ton rocznie. Jej ciepło ogrzeje okoliczne domy mieszkańców Przybrody. Instalacja wpisuje się w światowe trendy rozwoju energetyki zmierzające w kierunku technologii wykorzystujących magazynowanie energii, odnawialne źródła energii oraz zapewniających powszechne bezpieczeństwo energetyczne. </a:t>
            </a:r>
          </a:p>
          <a:p>
            <a:pPr algn="just"/>
            <a:r>
              <a:rPr lang="pl-PL" dirty="0"/>
              <a:t>Biogazownia może fermentować prawie wszystko poza drewnem i jego pochodnymi, jej sprawność teoretyczna to 97 proc. (8500 godzin), a wydajność, w porównaniu do standardowych biogazowni zasilanych kiszonką kukurydzianą, wyższa o 25-27 procent.</a:t>
            </a:r>
          </a:p>
        </p:txBody>
      </p:sp>
    </p:spTree>
    <p:extLst>
      <p:ext uri="{BB962C8B-B14F-4D97-AF65-F5344CB8AC3E}">
        <p14:creationId xmlns:p14="http://schemas.microsoft.com/office/powerpoint/2010/main" val="41511778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5AB73FB-A676-46B8-9E39-E318CD744FBD}"/>
              </a:ext>
            </a:extLst>
          </p:cNvPr>
          <p:cNvSpPr>
            <a:spLocks noGrp="1"/>
          </p:cNvSpPr>
          <p:nvPr>
            <p:ph type="title"/>
          </p:nvPr>
        </p:nvSpPr>
        <p:spPr/>
        <p:txBody>
          <a:bodyPr/>
          <a:lstStyle/>
          <a:p>
            <a:pPr algn="ctr"/>
            <a:r>
              <a:rPr lang="pl-PL" dirty="0"/>
              <a:t>Biogazownia w Przybrodzie</a:t>
            </a:r>
          </a:p>
        </p:txBody>
      </p:sp>
      <p:pic>
        <p:nvPicPr>
          <p:cNvPr id="5" name="Symbol zastępczy zawartości 4">
            <a:extLst>
              <a:ext uri="{FF2B5EF4-FFF2-40B4-BE49-F238E27FC236}">
                <a16:creationId xmlns="" xmlns:a16="http://schemas.microsoft.com/office/drawing/2014/main" id="{1D3E22C8-6FFA-4668-89AF-E269E323ED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1765" y="2015451"/>
            <a:ext cx="5086530" cy="3814897"/>
          </a:xfrm>
        </p:spPr>
      </p:pic>
      <p:pic>
        <p:nvPicPr>
          <p:cNvPr id="7" name="Obraz 6">
            <a:extLst>
              <a:ext uri="{FF2B5EF4-FFF2-40B4-BE49-F238E27FC236}">
                <a16:creationId xmlns="" xmlns:a16="http://schemas.microsoft.com/office/drawing/2014/main" id="{E1AE0ADA-17CC-4547-811A-2440280B8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706" y="2015449"/>
            <a:ext cx="5086531" cy="3814899"/>
          </a:xfrm>
          <a:prstGeom prst="rect">
            <a:avLst/>
          </a:prstGeom>
        </p:spPr>
      </p:pic>
    </p:spTree>
    <p:extLst>
      <p:ext uri="{BB962C8B-B14F-4D97-AF65-F5344CB8AC3E}">
        <p14:creationId xmlns:p14="http://schemas.microsoft.com/office/powerpoint/2010/main" val="1723720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9D460EF-AF99-464F-BBE8-1F42F0E55FE2}"/>
              </a:ext>
            </a:extLst>
          </p:cNvPr>
          <p:cNvSpPr>
            <a:spLocks noGrp="1"/>
          </p:cNvSpPr>
          <p:nvPr>
            <p:ph type="title"/>
          </p:nvPr>
        </p:nvSpPr>
        <p:spPr/>
        <p:txBody>
          <a:bodyPr>
            <a:normAutofit/>
          </a:bodyPr>
          <a:lstStyle/>
          <a:p>
            <a:pPr algn="ctr"/>
            <a:r>
              <a:rPr lang="pl-PL" dirty="0"/>
              <a:t>Emisja pyłów z domowych urządzeń grzewczych (w mg/m³): </a:t>
            </a:r>
          </a:p>
        </p:txBody>
      </p:sp>
      <p:pic>
        <p:nvPicPr>
          <p:cNvPr id="7" name="Symbol zastępczy zawartości 6">
            <a:extLst>
              <a:ext uri="{FF2B5EF4-FFF2-40B4-BE49-F238E27FC236}">
                <a16:creationId xmlns="" xmlns:a16="http://schemas.microsoft.com/office/drawing/2014/main" id="{64923377-3C92-4452-AF61-9AB6B10088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737360"/>
            <a:ext cx="10227398" cy="4473474"/>
          </a:xfrm>
        </p:spPr>
      </p:pic>
    </p:spTree>
    <p:extLst>
      <p:ext uri="{BB962C8B-B14F-4D97-AF65-F5344CB8AC3E}">
        <p14:creationId xmlns:p14="http://schemas.microsoft.com/office/powerpoint/2010/main" val="34326893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598BE4E-4CA7-4955-84A1-6A1F17560357}"/>
              </a:ext>
            </a:extLst>
          </p:cNvPr>
          <p:cNvSpPr>
            <a:spLocks noGrp="1"/>
          </p:cNvSpPr>
          <p:nvPr>
            <p:ph type="title"/>
          </p:nvPr>
        </p:nvSpPr>
        <p:spPr/>
        <p:txBody>
          <a:bodyPr/>
          <a:lstStyle/>
          <a:p>
            <a:pPr algn="ctr"/>
            <a:r>
              <a:rPr lang="pl-PL" dirty="0"/>
              <a:t>Budowa gazociągu ś/c w Napachaniu</a:t>
            </a:r>
          </a:p>
        </p:txBody>
      </p:sp>
      <p:sp>
        <p:nvSpPr>
          <p:cNvPr id="3" name="Symbol zastępczy zawartości 2">
            <a:extLst>
              <a:ext uri="{FF2B5EF4-FFF2-40B4-BE49-F238E27FC236}">
                <a16:creationId xmlns="" xmlns:a16="http://schemas.microsoft.com/office/drawing/2014/main" id="{D3B1AB62-F9EF-4385-9CC5-1FAFEB1A9410}"/>
              </a:ext>
            </a:extLst>
          </p:cNvPr>
          <p:cNvSpPr>
            <a:spLocks noGrp="1"/>
          </p:cNvSpPr>
          <p:nvPr>
            <p:ph idx="1"/>
          </p:nvPr>
        </p:nvSpPr>
        <p:spPr/>
        <p:txBody>
          <a:bodyPr/>
          <a:lstStyle/>
          <a:p>
            <a:r>
              <a:rPr lang="pl-PL" sz="3200" dirty="0"/>
              <a:t>Polska Spółka Gazownictwa Sp. z o.o. </a:t>
            </a:r>
          </a:p>
          <a:p>
            <a:r>
              <a:rPr lang="pl-PL" dirty="0"/>
              <a:t>Termin dokonania odbioru końcowego robót ustala się na dzień 31 stycznia 2021 roku</a:t>
            </a:r>
          </a:p>
        </p:txBody>
      </p:sp>
    </p:spTree>
    <p:extLst>
      <p:ext uri="{BB962C8B-B14F-4D97-AF65-F5344CB8AC3E}">
        <p14:creationId xmlns:p14="http://schemas.microsoft.com/office/powerpoint/2010/main" val="8361735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AD04350-4737-4872-8DCE-F1BF451F0431}"/>
              </a:ext>
            </a:extLst>
          </p:cNvPr>
          <p:cNvSpPr>
            <a:spLocks noGrp="1"/>
          </p:cNvSpPr>
          <p:nvPr>
            <p:ph type="title"/>
          </p:nvPr>
        </p:nvSpPr>
        <p:spPr/>
        <p:txBody>
          <a:bodyPr/>
          <a:lstStyle/>
          <a:p>
            <a:pPr algn="ctr"/>
            <a:r>
              <a:rPr lang="pl-PL" dirty="0"/>
              <a:t>Budowa gazociągu ś/c w Napachaniu</a:t>
            </a:r>
          </a:p>
        </p:txBody>
      </p:sp>
      <p:pic>
        <p:nvPicPr>
          <p:cNvPr id="5" name="Symbol zastępczy zawartości 4">
            <a:extLst>
              <a:ext uri="{FF2B5EF4-FFF2-40B4-BE49-F238E27FC236}">
                <a16:creationId xmlns="" xmlns:a16="http://schemas.microsoft.com/office/drawing/2014/main" id="{4C79296B-8A46-4954-A1AE-03C558822D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4704" y="1829485"/>
            <a:ext cx="5546167" cy="4529370"/>
          </a:xfrm>
        </p:spPr>
      </p:pic>
    </p:spTree>
    <p:extLst>
      <p:ext uri="{BB962C8B-B14F-4D97-AF65-F5344CB8AC3E}">
        <p14:creationId xmlns:p14="http://schemas.microsoft.com/office/powerpoint/2010/main" val="2494178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6E13077-17D2-4B44-91D7-1535BDF5AADF}"/>
              </a:ext>
            </a:extLst>
          </p:cNvPr>
          <p:cNvSpPr>
            <a:spLocks noGrp="1"/>
          </p:cNvSpPr>
          <p:nvPr>
            <p:ph type="title"/>
          </p:nvPr>
        </p:nvSpPr>
        <p:spPr/>
        <p:txBody>
          <a:bodyPr/>
          <a:lstStyle/>
          <a:p>
            <a:pPr algn="ctr"/>
            <a:r>
              <a:rPr lang="pl-PL" dirty="0"/>
              <a:t>Szkoła Podstawowa w Cerekwicy</a:t>
            </a:r>
          </a:p>
        </p:txBody>
      </p:sp>
      <p:sp>
        <p:nvSpPr>
          <p:cNvPr id="3" name="Symbol zastępczy zawartości 2">
            <a:extLst>
              <a:ext uri="{FF2B5EF4-FFF2-40B4-BE49-F238E27FC236}">
                <a16:creationId xmlns="" xmlns:a16="http://schemas.microsoft.com/office/drawing/2014/main" id="{1D4F9E02-5D6E-408C-BDC4-A024026AFB10}"/>
              </a:ext>
            </a:extLst>
          </p:cNvPr>
          <p:cNvSpPr>
            <a:spLocks noGrp="1"/>
          </p:cNvSpPr>
          <p:nvPr>
            <p:ph idx="1"/>
          </p:nvPr>
        </p:nvSpPr>
        <p:spPr/>
        <p:txBody>
          <a:bodyPr>
            <a:normAutofit fontScale="92500" lnSpcReduction="20000"/>
          </a:bodyPr>
          <a:lstStyle/>
          <a:p>
            <a:pPr marL="0" indent="0" algn="just">
              <a:buNone/>
            </a:pPr>
            <a:r>
              <a:rPr lang="pl-PL" sz="2400" dirty="0"/>
              <a:t>Największa, jak do tej pory, pod względem finansowym inwestycja Gminy Rokietnica - ponad 23 mln zł</a:t>
            </a:r>
          </a:p>
          <a:p>
            <a:pPr marL="0" indent="0" algn="just">
              <a:buNone/>
            </a:pPr>
            <a:r>
              <a:rPr lang="pl-PL" sz="2400" dirty="0"/>
              <a:t>Projekt: Fabryka Ekologów – dofinansowanie z WRPO 2014+</a:t>
            </a:r>
          </a:p>
          <a:p>
            <a:pPr algn="just">
              <a:buClrTx/>
              <a:buFont typeface="Wingdings" panose="05000000000000000000" pitchFamily="2" charset="2"/>
              <a:buChar char="Ø"/>
            </a:pPr>
            <a:r>
              <a:rPr lang="pl-PL" sz="2400" dirty="0"/>
              <a:t> oświetlenie LED wewnątrz i na zewnątrz budynku;</a:t>
            </a:r>
          </a:p>
          <a:p>
            <a:pPr algn="just">
              <a:buClrTx/>
              <a:buFont typeface="Wingdings" panose="05000000000000000000" pitchFamily="2" charset="2"/>
              <a:buChar char="Ø"/>
            </a:pPr>
            <a:r>
              <a:rPr lang="pl-PL" sz="2400" dirty="0"/>
              <a:t> stojaki na rowery;</a:t>
            </a:r>
          </a:p>
          <a:p>
            <a:pPr algn="just">
              <a:buClrTx/>
              <a:buFont typeface="Wingdings" panose="05000000000000000000" pitchFamily="2" charset="2"/>
              <a:buChar char="Ø"/>
            </a:pPr>
            <a:r>
              <a:rPr lang="pl-PL" sz="2400" dirty="0"/>
              <a:t> zbiornik na wodę deszczową, tzw. „woda szara”;</a:t>
            </a:r>
          </a:p>
          <a:p>
            <a:pPr algn="just">
              <a:buClrTx/>
              <a:buFont typeface="Wingdings" panose="05000000000000000000" pitchFamily="2" charset="2"/>
              <a:buChar char="Ø"/>
            </a:pPr>
            <a:r>
              <a:rPr lang="pl-PL" sz="2400" dirty="0"/>
              <a:t> ogródek meteo, mini turbina wiatrowa, ławki solarne;</a:t>
            </a:r>
          </a:p>
          <a:p>
            <a:pPr algn="just">
              <a:buClrTx/>
              <a:buFont typeface="Wingdings" panose="05000000000000000000" pitchFamily="2" charset="2"/>
              <a:buChar char="Ø"/>
            </a:pPr>
            <a:r>
              <a:rPr lang="pl-PL" sz="2400" dirty="0"/>
              <a:t> mini ogródek ze </a:t>
            </a:r>
            <a:r>
              <a:rPr lang="pl-PL" sz="2400" dirty="0" err="1"/>
              <a:t>szklarenką</a:t>
            </a:r>
            <a:r>
              <a:rPr lang="pl-PL" sz="2400" dirty="0"/>
              <a:t> i kompostownikiem do ekologicznej uprawy roślin;</a:t>
            </a:r>
          </a:p>
          <a:p>
            <a:pPr algn="just">
              <a:buClrTx/>
              <a:buFont typeface="Wingdings" panose="05000000000000000000" pitchFamily="2" charset="2"/>
              <a:buChar char="Ø"/>
            </a:pPr>
            <a:r>
              <a:rPr lang="pl-PL" sz="2400" dirty="0"/>
              <a:t> czujnik jakości powietrza;</a:t>
            </a:r>
          </a:p>
          <a:p>
            <a:pPr algn="just">
              <a:buClrTx/>
              <a:buFont typeface="Wingdings" panose="05000000000000000000" pitchFamily="2" charset="2"/>
              <a:buChar char="Ø"/>
            </a:pPr>
            <a:r>
              <a:rPr lang="pl-PL" sz="2400" dirty="0"/>
              <a:t> instalacja fotowoltaiczna.</a:t>
            </a:r>
          </a:p>
          <a:p>
            <a:pPr algn="just">
              <a:buClrTx/>
              <a:buFont typeface="Wingdings" panose="05000000000000000000" pitchFamily="2" charset="2"/>
              <a:buChar char="Ø"/>
            </a:pPr>
            <a:endParaRPr lang="pl-PL" sz="2400" dirty="0"/>
          </a:p>
        </p:txBody>
      </p:sp>
    </p:spTree>
    <p:extLst>
      <p:ext uri="{BB962C8B-B14F-4D97-AF65-F5344CB8AC3E}">
        <p14:creationId xmlns:p14="http://schemas.microsoft.com/office/powerpoint/2010/main" val="9573588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50C26ED-5EEB-40C3-8913-D94302CA6AA3}"/>
              </a:ext>
            </a:extLst>
          </p:cNvPr>
          <p:cNvSpPr>
            <a:spLocks noGrp="1"/>
          </p:cNvSpPr>
          <p:nvPr>
            <p:ph type="title"/>
          </p:nvPr>
        </p:nvSpPr>
        <p:spPr>
          <a:xfrm>
            <a:off x="1097280" y="286604"/>
            <a:ext cx="9939688" cy="1141144"/>
          </a:xfrm>
        </p:spPr>
        <p:txBody>
          <a:bodyPr/>
          <a:lstStyle/>
          <a:p>
            <a:pPr algn="ctr"/>
            <a:r>
              <a:rPr lang="pl-PL" dirty="0"/>
              <a:t>Program „Czyste Powietrze”</a:t>
            </a:r>
          </a:p>
        </p:txBody>
      </p:sp>
      <p:sp>
        <p:nvSpPr>
          <p:cNvPr id="3" name="Symbol zastępczy zawartości 2"/>
          <p:cNvSpPr>
            <a:spLocks noGrp="1"/>
          </p:cNvSpPr>
          <p:nvPr>
            <p:ph idx="1"/>
          </p:nvPr>
        </p:nvSpPr>
        <p:spPr>
          <a:xfrm>
            <a:off x="1097280" y="1701356"/>
            <a:ext cx="10058400" cy="4378602"/>
          </a:xfrm>
        </p:spPr>
        <p:txBody>
          <a:bodyPr>
            <a:noAutofit/>
          </a:bodyPr>
          <a:lstStyle/>
          <a:p>
            <a:pPr algn="just"/>
            <a:r>
              <a:rPr lang="pl-PL" sz="1800" b="1" dirty="0" smtClean="0"/>
              <a:t>Celem programu </a:t>
            </a:r>
            <a:r>
              <a:rPr lang="pl-PL" sz="1800" dirty="0" smtClean="0"/>
              <a:t>jest poprawa </a:t>
            </a:r>
            <a:r>
              <a:rPr lang="pl-PL" sz="1800" dirty="0"/>
              <a:t>efektywności energetycznej i zmniejszenie emisji pyłów i innych zanieczyszczeń do atmosfery z istniejących jednorodzinnych budynków mieszkalnych lub uniknięcie emisji zanieczyszczeń powietrza pochodzącej z nowo budowanych jednorodzinnych budynków mieszkalnych.</a:t>
            </a:r>
          </a:p>
          <a:p>
            <a:pPr algn="just"/>
            <a:r>
              <a:rPr lang="pl-PL" sz="1800" dirty="0"/>
              <a:t>Przez jednorodzinny budynek mieszkalny, zgodnie z Ustawą z dnia 7 lipca 1994 r. – Prawo budowlane (</a:t>
            </a:r>
            <a:r>
              <a:rPr lang="pl-PL" sz="1800" dirty="0" err="1"/>
              <a:t>t.j</a:t>
            </a:r>
            <a:r>
              <a:rPr lang="pl-PL" sz="1800" dirty="0"/>
              <a:t>. Dz.U. z 2017 poz.1332, z </a:t>
            </a:r>
            <a:r>
              <a:rPr lang="pl-PL" sz="1800" dirty="0" err="1"/>
              <a:t>późn</a:t>
            </a:r>
            <a:r>
              <a:rPr lang="pl-PL" sz="1800" dirty="0"/>
              <a:t>. zm.), należy rozumieć budynek wolnostojący albo budynek w zabudowie bliźniaczej, szeregowej lub grupowej, służący zaspokajaniu potrzeb mieszkaniowych, stanowiący konstrukcyjnie samodzielną całość, w którym dopuszcza się wydzielenie nie więcej niż dwóch lokali mieszkalnych albo jednego lokalu mieszkalnego i lokalu użytkowego o powierzchni całkowitej nieprzekraczającej 30% powierzchni całkowitej budynku.</a:t>
            </a:r>
          </a:p>
          <a:p>
            <a:pPr algn="just"/>
            <a:r>
              <a:rPr lang="pl-PL" sz="1800" dirty="0"/>
              <a:t>Przez budynek istniejący należy rozumieć budynek oddany do użytkowania.</a:t>
            </a:r>
          </a:p>
          <a:p>
            <a:pPr algn="just"/>
            <a:r>
              <a:rPr lang="pl-PL" sz="1800" dirty="0"/>
              <a:t>Przez budynek nowo budowany należy rozumieć budynek, dla którego zostały uzyskane zgody na rozpoczęcie budowy zgodnie z obowiązującymi przepisami Ustawy z dnia 7 lipca 1994 r. – Prawo budowlane (</a:t>
            </a:r>
            <a:r>
              <a:rPr lang="pl-PL" sz="1800" dirty="0" err="1"/>
              <a:t>t.j</a:t>
            </a:r>
            <a:r>
              <a:rPr lang="pl-PL" sz="1800" dirty="0"/>
              <a:t>. Dz.U. z 2018 r. poz.1202, z </a:t>
            </a:r>
            <a:r>
              <a:rPr lang="pl-PL" sz="1800" dirty="0" err="1"/>
              <a:t>późn</a:t>
            </a:r>
            <a:r>
              <a:rPr lang="pl-PL" sz="1800" dirty="0"/>
              <a:t>. zm.) i który nie został jeszcze przekazany lub zgłoszony do użytkowania</a:t>
            </a:r>
            <a:r>
              <a:rPr lang="pl-PL" sz="1800" dirty="0" smtClean="0"/>
              <a:t>.</a:t>
            </a:r>
            <a:endParaRPr lang="pl-PL" sz="1800" dirty="0"/>
          </a:p>
        </p:txBody>
      </p:sp>
    </p:spTree>
    <p:extLst>
      <p:ext uri="{BB962C8B-B14F-4D97-AF65-F5344CB8AC3E}">
        <p14:creationId xmlns:p14="http://schemas.microsoft.com/office/powerpoint/2010/main" val="31710175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E2439B0-D708-43F2-BFE3-83385B3F78B9}"/>
              </a:ext>
            </a:extLst>
          </p:cNvPr>
          <p:cNvSpPr>
            <a:spLocks noGrp="1"/>
          </p:cNvSpPr>
          <p:nvPr>
            <p:ph type="title"/>
          </p:nvPr>
        </p:nvSpPr>
        <p:spPr/>
        <p:txBody>
          <a:bodyPr/>
          <a:lstStyle/>
          <a:p>
            <a:pPr algn="ctr"/>
            <a:r>
              <a:rPr lang="pl-PL" dirty="0"/>
              <a:t>Program „Czyste Powietrze”</a:t>
            </a:r>
          </a:p>
        </p:txBody>
      </p:sp>
      <p:sp>
        <p:nvSpPr>
          <p:cNvPr id="3" name="Symbol zastępczy zawartości 2"/>
          <p:cNvSpPr>
            <a:spLocks noGrp="1"/>
          </p:cNvSpPr>
          <p:nvPr>
            <p:ph idx="1"/>
          </p:nvPr>
        </p:nvSpPr>
        <p:spPr/>
        <p:txBody>
          <a:bodyPr>
            <a:normAutofit fontScale="92500" lnSpcReduction="10000"/>
          </a:bodyPr>
          <a:lstStyle/>
          <a:p>
            <a:pPr algn="ctr"/>
            <a:r>
              <a:rPr lang="pl-PL" dirty="0" smtClean="0"/>
              <a:t> </a:t>
            </a:r>
            <a:r>
              <a:rPr lang="pl-PL" b="1" dirty="0" smtClean="0"/>
              <a:t>Beneficjenci</a:t>
            </a:r>
            <a:endParaRPr lang="pl-PL" dirty="0"/>
          </a:p>
          <a:p>
            <a:pPr algn="just"/>
            <a:r>
              <a:rPr lang="pl-PL" dirty="0"/>
              <a:t>Beneficjentami są osoby fizyczne:</a:t>
            </a:r>
          </a:p>
          <a:p>
            <a:pPr algn="just"/>
            <a:r>
              <a:rPr lang="pl-PL" dirty="0"/>
              <a:t>1. posiadające prawo własności lub będące współwłaścicielami jednorodzinnego budynku mieszkalnego, o którym mowa w ust. 1 Programu. W przypadku gdy jednorodzinny budynek mieszkalny jest we współwłasności kilku osób dofinansowanie przysługuje współwłaścicielowi, pod warunkiem wyrażenia zgody przez pozostałych współwłaścicieli tego budynku.</a:t>
            </a:r>
          </a:p>
          <a:p>
            <a:pPr algn="just"/>
            <a:r>
              <a:rPr lang="pl-PL" dirty="0"/>
              <a:t>2. które uzyskały zgodę na rozpoczęcie budowy jednorodzinnego budynku mieszkalnego zgodnie z obowiązującymi przepisami ustawy z dnia 7 lipca 1994 r. – Prawo budowlane (</a:t>
            </a:r>
            <a:r>
              <a:rPr lang="pl-PL" dirty="0" err="1"/>
              <a:t>t.j</a:t>
            </a:r>
            <a:r>
              <a:rPr lang="pl-PL" dirty="0"/>
              <a:t>. Dz.U. z 2018 r. poz.1202, z </a:t>
            </a:r>
            <a:r>
              <a:rPr lang="pl-PL" dirty="0" err="1"/>
              <a:t>późn</a:t>
            </a:r>
            <a:r>
              <a:rPr lang="pl-PL" dirty="0"/>
              <a:t>. zm.) i budynek nie został jeszcze przekazany lub zgłoszony do użytkowania.</a:t>
            </a:r>
          </a:p>
          <a:p>
            <a:pPr marL="0" indent="0" algn="ctr">
              <a:buNone/>
            </a:pPr>
            <a:r>
              <a:rPr lang="pl-PL" dirty="0"/>
              <a:t> </a:t>
            </a:r>
            <a:r>
              <a:rPr lang="pl-PL" b="1" dirty="0"/>
              <a:t>Terminy i sposób składania wniosków</a:t>
            </a:r>
            <a:endParaRPr lang="pl-PL" dirty="0"/>
          </a:p>
          <a:p>
            <a:pPr algn="just"/>
            <a:r>
              <a:rPr lang="pl-PL" b="1" dirty="0"/>
              <a:t>Wnioski należy składać w Wojewódzkim Funduszu Ochrony Środowiska i Gospodarki Wodnej </a:t>
            </a:r>
            <a:r>
              <a:rPr lang="pl-PL" b="1" dirty="0" smtClean="0"/>
              <a:t/>
            </a:r>
            <a:br>
              <a:rPr lang="pl-PL" b="1" dirty="0" smtClean="0"/>
            </a:br>
            <a:r>
              <a:rPr lang="pl-PL" b="1" dirty="0" smtClean="0"/>
              <a:t>w </a:t>
            </a:r>
            <a:r>
              <a:rPr lang="pl-PL" b="1" dirty="0"/>
              <a:t>Poznaniu w terminie od 19 września 2018 r. od godz. 8.00. do 30 czerwca 2027 r. do godz. 24.00</a:t>
            </a:r>
            <a:r>
              <a:rPr lang="pl-PL" b="1" dirty="0" smtClean="0"/>
              <a:t>.</a:t>
            </a:r>
          </a:p>
          <a:p>
            <a:endParaRPr lang="pl-PL" dirty="0"/>
          </a:p>
          <a:p>
            <a:endParaRPr lang="pl-PL" dirty="0"/>
          </a:p>
        </p:txBody>
      </p:sp>
    </p:spTree>
    <p:extLst>
      <p:ext uri="{BB962C8B-B14F-4D97-AF65-F5344CB8AC3E}">
        <p14:creationId xmlns:p14="http://schemas.microsoft.com/office/powerpoint/2010/main" val="30351305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Program „Czyste Powietrze”</a:t>
            </a:r>
          </a:p>
        </p:txBody>
      </p:sp>
      <p:sp>
        <p:nvSpPr>
          <p:cNvPr id="3" name="Symbol zastępczy zawartości 2"/>
          <p:cNvSpPr>
            <a:spLocks noGrp="1"/>
          </p:cNvSpPr>
          <p:nvPr>
            <p:ph idx="1"/>
          </p:nvPr>
        </p:nvSpPr>
        <p:spPr/>
        <p:txBody>
          <a:bodyPr>
            <a:normAutofit lnSpcReduction="10000"/>
          </a:bodyPr>
          <a:lstStyle/>
          <a:p>
            <a:endParaRPr lang="pl-PL" dirty="0" smtClean="0"/>
          </a:p>
          <a:p>
            <a:pPr marL="0" indent="0" algn="ctr">
              <a:buNone/>
            </a:pPr>
            <a:r>
              <a:rPr lang="pl-PL" b="1" dirty="0" smtClean="0"/>
              <a:t>Formy </a:t>
            </a:r>
            <a:r>
              <a:rPr lang="pl-PL" b="1" dirty="0"/>
              <a:t>dofinansowania</a:t>
            </a:r>
            <a:endParaRPr lang="pl-PL" dirty="0"/>
          </a:p>
          <a:p>
            <a:pPr algn="just"/>
            <a:r>
              <a:rPr lang="pl-PL" dirty="0"/>
              <a:t>Dofinansowanie będzie udzielane w formie:</a:t>
            </a:r>
          </a:p>
          <a:p>
            <a:pPr algn="just"/>
            <a:r>
              <a:rPr lang="pl-PL" dirty="0"/>
              <a:t>1. Dotacji,</a:t>
            </a:r>
          </a:p>
          <a:p>
            <a:pPr algn="just"/>
            <a:r>
              <a:rPr lang="pl-PL" dirty="0"/>
              <a:t>2. Pożyczki,</a:t>
            </a:r>
          </a:p>
          <a:p>
            <a:pPr algn="just"/>
            <a:r>
              <a:rPr lang="pl-PL" dirty="0"/>
              <a:t>3. Dotacji i pożyczki.</a:t>
            </a:r>
          </a:p>
          <a:p>
            <a:pPr marL="0" indent="0">
              <a:buNone/>
            </a:pPr>
            <a:r>
              <a:rPr lang="pl-PL" b="1" dirty="0" smtClean="0"/>
              <a:t>Program realizowany będzie w latach 2018-2029, przy czym:</a:t>
            </a:r>
          </a:p>
          <a:p>
            <a:pPr marL="0" indent="0" algn="just">
              <a:buNone/>
            </a:pPr>
            <a:r>
              <a:rPr lang="pl-PL" dirty="0" smtClean="0"/>
              <a:t>a) zobowiązania podejmowane będą do 31.12.2027 roku (podpisywanie umów z Beneficjentami),</a:t>
            </a:r>
          </a:p>
          <a:p>
            <a:pPr marL="0" indent="0" algn="just">
              <a:buNone/>
            </a:pPr>
            <a:r>
              <a:rPr lang="pl-PL" dirty="0" smtClean="0"/>
              <a:t>b) środki  wydatkowane będą przez wojewódzkie fundusze ochrony środowiska i gospodarki wodnej (</a:t>
            </a:r>
            <a:r>
              <a:rPr lang="pl-PL" dirty="0" err="1" smtClean="0"/>
              <a:t>wfośigw</a:t>
            </a:r>
            <a:r>
              <a:rPr lang="pl-PL" dirty="0" smtClean="0"/>
              <a:t>) do 30.09.2029 roku.</a:t>
            </a:r>
            <a:endParaRPr lang="pl-PL" dirty="0"/>
          </a:p>
        </p:txBody>
      </p:sp>
    </p:spTree>
    <p:extLst>
      <p:ext uri="{BB962C8B-B14F-4D97-AF65-F5344CB8AC3E}">
        <p14:creationId xmlns:p14="http://schemas.microsoft.com/office/powerpoint/2010/main" val="19274752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ECB2CB1-1454-4BFB-8BA9-375B67928E18}"/>
              </a:ext>
            </a:extLst>
          </p:cNvPr>
          <p:cNvSpPr>
            <a:spLocks noGrp="1"/>
          </p:cNvSpPr>
          <p:nvPr>
            <p:ph type="title"/>
          </p:nvPr>
        </p:nvSpPr>
        <p:spPr/>
        <p:txBody>
          <a:bodyPr/>
          <a:lstStyle/>
          <a:p>
            <a:pPr algn="ctr"/>
            <a:r>
              <a:rPr lang="pl-PL" dirty="0"/>
              <a:t>Program „Czyste Powietrze”</a:t>
            </a:r>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03088" y="1885452"/>
            <a:ext cx="3152744" cy="4457461"/>
          </a:xfrm>
        </p:spPr>
      </p:pic>
    </p:spTree>
    <p:extLst>
      <p:ext uri="{BB962C8B-B14F-4D97-AF65-F5344CB8AC3E}">
        <p14:creationId xmlns:p14="http://schemas.microsoft.com/office/powerpoint/2010/main" val="27336668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038D7CC-4E29-49B0-9876-7DC3562EFD59}"/>
              </a:ext>
            </a:extLst>
          </p:cNvPr>
          <p:cNvSpPr>
            <a:spLocks noGrp="1"/>
          </p:cNvSpPr>
          <p:nvPr>
            <p:ph type="title"/>
          </p:nvPr>
        </p:nvSpPr>
        <p:spPr/>
        <p:txBody>
          <a:bodyPr/>
          <a:lstStyle/>
          <a:p>
            <a:pPr algn="ctr"/>
            <a:r>
              <a:rPr lang="pl-PL" dirty="0"/>
              <a:t>Program „Czyste Powietrze”</a:t>
            </a:r>
          </a:p>
        </p:txBody>
      </p:sp>
      <p:sp>
        <p:nvSpPr>
          <p:cNvPr id="3" name="Symbol zastępczy zawartości 2"/>
          <p:cNvSpPr>
            <a:spLocks noGrp="1"/>
          </p:cNvSpPr>
          <p:nvPr>
            <p:ph idx="1"/>
          </p:nvPr>
        </p:nvSpPr>
        <p:spPr/>
        <p:txBody>
          <a:bodyPr>
            <a:normAutofit fontScale="92500" lnSpcReduction="10000"/>
          </a:bodyPr>
          <a:lstStyle/>
          <a:p>
            <a:pPr algn="ctr"/>
            <a:r>
              <a:rPr lang="pl-PL" b="1" dirty="0"/>
              <a:t>Nowa odsłona </a:t>
            </a:r>
            <a:r>
              <a:rPr lang="pl-PL" b="1" dirty="0" smtClean="0"/>
              <a:t>programu</a:t>
            </a:r>
            <a:endParaRPr lang="pl-PL" dirty="0" smtClean="0"/>
          </a:p>
          <a:p>
            <a:pPr algn="just"/>
            <a:r>
              <a:rPr lang="pl-PL" dirty="0" smtClean="0"/>
              <a:t>Wojewódzki </a:t>
            </a:r>
            <a:r>
              <a:rPr lang="pl-PL" dirty="0"/>
              <a:t>Fundusz Ochrony Środowiska i Gospodarki Wodnej w Poznaniu ogłasza</a:t>
            </a:r>
            <a:r>
              <a:rPr lang="pl-PL" dirty="0" smtClean="0"/>
              <a:t>,</a:t>
            </a:r>
            <a:r>
              <a:rPr lang="pl-PL" dirty="0"/>
              <a:t> </a:t>
            </a:r>
            <a:r>
              <a:rPr lang="pl-PL" dirty="0" smtClean="0"/>
              <a:t>że </a:t>
            </a:r>
            <a:r>
              <a:rPr lang="pl-PL" b="1" dirty="0" smtClean="0"/>
              <a:t>od </a:t>
            </a:r>
            <a:r>
              <a:rPr lang="pl-PL" b="1" dirty="0"/>
              <a:t>dnia 15.05.2020 r. </a:t>
            </a:r>
            <a:r>
              <a:rPr lang="pl-PL" dirty="0"/>
              <a:t>nabór wniosków o dofinansowanie będzie prowadzony w oparciu o:</a:t>
            </a:r>
          </a:p>
          <a:p>
            <a:pPr lvl="0" algn="just"/>
            <a:r>
              <a:rPr lang="pl-PL" b="1" dirty="0" smtClean="0"/>
              <a:t>- zmienioną </a:t>
            </a:r>
            <a:r>
              <a:rPr lang="pl-PL" b="1" dirty="0"/>
              <a:t>wersję </a:t>
            </a:r>
            <a:r>
              <a:rPr lang="pl-PL" dirty="0"/>
              <a:t>programu priorytetowego „Czyste Powietrze” (dalej: Program),</a:t>
            </a:r>
          </a:p>
          <a:p>
            <a:pPr lvl="0" algn="just"/>
            <a:r>
              <a:rPr lang="pl-PL" b="1" dirty="0" smtClean="0"/>
              <a:t>- nowy </a:t>
            </a:r>
            <a:r>
              <a:rPr lang="pl-PL" b="1" dirty="0"/>
              <a:t>wzór formularza wniosku o dofinansowanie,</a:t>
            </a:r>
            <a:endParaRPr lang="pl-PL" dirty="0"/>
          </a:p>
          <a:p>
            <a:pPr lvl="0" algn="just"/>
            <a:r>
              <a:rPr lang="pl-PL" b="1" dirty="0" smtClean="0"/>
              <a:t>- nowy </a:t>
            </a:r>
            <a:r>
              <a:rPr lang="pl-PL" b="1" dirty="0"/>
              <a:t>regulamin naboru wniosków.</a:t>
            </a:r>
            <a:endParaRPr lang="pl-PL" dirty="0"/>
          </a:p>
          <a:p>
            <a:pPr algn="just"/>
            <a:r>
              <a:rPr lang="pl-PL" dirty="0"/>
              <a:t>Wnioski o dofinansowanie złożone </a:t>
            </a:r>
            <a:r>
              <a:rPr lang="pl-PL" b="1" dirty="0"/>
              <a:t>przed dniem 15.05.2020 r.</a:t>
            </a:r>
            <a:r>
              <a:rPr lang="pl-PL" dirty="0"/>
              <a:t>, będą rozpatrywane i realizowane na warunkach dotychczasowego Programu, a także z zastosowaniem wzorów formularzy w brzmieniu obowiązującym na dzień złożenia wniosku. Jeżeli Wnioskodawca złożył wniosek o dofinansowanie przed dniem 15.05.2020 r., ale nie zawarł umowy o dofinansowanie może wycofać wniosek i złożyć go ponownie na zmienionych warunkach Programu, z zastrzeżeniem spełnienia wymogów dotyczących terminu rozpoczęcia i zakończenia przedsięwzięcia wskazanych w zmienionej wersji Programu.</a:t>
            </a:r>
          </a:p>
          <a:p>
            <a:pPr algn="just"/>
            <a:endParaRPr lang="pl-PL" dirty="0"/>
          </a:p>
        </p:txBody>
      </p:sp>
    </p:spTree>
    <p:extLst>
      <p:ext uri="{BB962C8B-B14F-4D97-AF65-F5344CB8AC3E}">
        <p14:creationId xmlns:p14="http://schemas.microsoft.com/office/powerpoint/2010/main" val="22111943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Program „Czyste Powietrze”</a:t>
            </a:r>
          </a:p>
        </p:txBody>
      </p:sp>
      <p:sp>
        <p:nvSpPr>
          <p:cNvPr id="3" name="Symbol zastępczy zawartości 2"/>
          <p:cNvSpPr>
            <a:spLocks noGrp="1"/>
          </p:cNvSpPr>
          <p:nvPr>
            <p:ph idx="1"/>
          </p:nvPr>
        </p:nvSpPr>
        <p:spPr>
          <a:xfrm>
            <a:off x="1097280" y="1737360"/>
            <a:ext cx="10058400" cy="4679481"/>
          </a:xfrm>
        </p:spPr>
        <p:txBody>
          <a:bodyPr>
            <a:normAutofit fontScale="32500" lnSpcReduction="20000"/>
          </a:bodyPr>
          <a:lstStyle/>
          <a:p>
            <a:pPr algn="just"/>
            <a:r>
              <a:rPr lang="pl-PL" sz="4000" b="1" dirty="0"/>
              <a:t>Dla kogo i od kiedy dofinansowanie?</a:t>
            </a:r>
            <a:endParaRPr lang="pl-PL" sz="4000" dirty="0"/>
          </a:p>
          <a:p>
            <a:pPr algn="just"/>
            <a:r>
              <a:rPr lang="pl-PL" sz="4000" dirty="0"/>
              <a:t>W dniu 15.05.2020 r. zostanie uruchomiony </a:t>
            </a:r>
            <a:r>
              <a:rPr lang="pl-PL" sz="4000" b="1" dirty="0"/>
              <a:t>nabór wniosków dla Beneficjentów kwalifikujących się do Części 1 Programu (podstawowy poziom dofinansowania).</a:t>
            </a:r>
            <a:endParaRPr lang="pl-PL" sz="4000" dirty="0"/>
          </a:p>
          <a:p>
            <a:pPr algn="just"/>
            <a:r>
              <a:rPr lang="pl-PL" sz="4000" b="1" dirty="0"/>
              <a:t>Nabór dla Beneficjentów kwalifikujących się do Części 2 Programu (podwyższony poziom dofinansowania) </a:t>
            </a:r>
            <a:r>
              <a:rPr lang="pl-PL" sz="4000" dirty="0"/>
              <a:t>będzie się odbywał na podstawie odrębnego ogłoszenia. Do uruchomienia Części 2 Programu niezbędne są zmiany legislacyjne umożliwiające gminom wydawanie zaświadczeń </a:t>
            </a:r>
            <a:r>
              <a:rPr lang="pl-PL" sz="4000" dirty="0" smtClean="0"/>
              <a:t/>
            </a:r>
            <a:br>
              <a:rPr lang="pl-PL" sz="4000" dirty="0" smtClean="0"/>
            </a:br>
            <a:r>
              <a:rPr lang="pl-PL" sz="4000" dirty="0" smtClean="0"/>
              <a:t>o </a:t>
            </a:r>
            <a:r>
              <a:rPr lang="pl-PL" sz="4000" dirty="0"/>
              <a:t>dochodach.</a:t>
            </a:r>
          </a:p>
          <a:p>
            <a:pPr algn="just"/>
            <a:r>
              <a:rPr lang="pl-PL" sz="4000" b="1" dirty="0"/>
              <a:t>Gdzie składać wnioski?</a:t>
            </a:r>
            <a:endParaRPr lang="pl-PL" sz="4000" dirty="0"/>
          </a:p>
          <a:p>
            <a:pPr algn="just"/>
            <a:r>
              <a:rPr lang="pl-PL" sz="4000" dirty="0"/>
              <a:t>Wnioski o dofinansowanie należy składać do:</a:t>
            </a:r>
          </a:p>
          <a:p>
            <a:pPr lvl="0" algn="just"/>
            <a:r>
              <a:rPr lang="pl-PL" sz="4000" b="1" dirty="0" err="1"/>
              <a:t>WFOŚiGW</a:t>
            </a:r>
            <a:r>
              <a:rPr lang="pl-PL" sz="4000" b="1" dirty="0"/>
              <a:t> </a:t>
            </a:r>
            <a:r>
              <a:rPr lang="pl-PL" sz="4000" dirty="0"/>
              <a:t>obejmującego swoim działaniem teren województwa, w którym zlokalizowany jest budynek/lokal mieszkalny, którego dotyczy przedsięwzięcie,</a:t>
            </a:r>
          </a:p>
          <a:p>
            <a:pPr lvl="0" algn="just"/>
            <a:r>
              <a:rPr lang="pl-PL" sz="4000" dirty="0"/>
              <a:t>lub </a:t>
            </a:r>
            <a:r>
              <a:rPr lang="pl-PL" sz="4000" b="1" dirty="0"/>
              <a:t>za pośrednictwem gmin</a:t>
            </a:r>
            <a:r>
              <a:rPr lang="pl-PL" sz="4000" dirty="0"/>
              <a:t>, które zawarły porozumienia w sprawie ustalenia zasad wspólnej realizacji Programu z </a:t>
            </a:r>
            <a:r>
              <a:rPr lang="pl-PL" sz="4000" dirty="0" err="1"/>
              <a:t>WFOŚiGW</a:t>
            </a:r>
            <a:r>
              <a:rPr lang="pl-PL" sz="4000" dirty="0"/>
              <a:t>.</a:t>
            </a:r>
          </a:p>
          <a:p>
            <a:pPr algn="just"/>
            <a:r>
              <a:rPr lang="pl-PL" sz="4000" dirty="0"/>
              <a:t>Wnioski o dofinansowanie można składać:</a:t>
            </a:r>
          </a:p>
          <a:p>
            <a:pPr lvl="0" algn="just"/>
            <a:r>
              <a:rPr lang="pl-PL" sz="4000" dirty="0" smtClean="0"/>
              <a:t>- poprzez </a:t>
            </a:r>
            <a:r>
              <a:rPr lang="pl-PL" sz="4000" dirty="0"/>
              <a:t>aplikację internetową, tj. Portal Beneficjenta dostępny na stronie internetowej właściwego </a:t>
            </a:r>
            <a:r>
              <a:rPr lang="pl-PL" sz="4000" dirty="0" err="1"/>
              <a:t>wfośigw</a:t>
            </a:r>
            <a:r>
              <a:rPr lang="pl-PL" sz="4000" dirty="0"/>
              <a:t> lub</a:t>
            </a:r>
          </a:p>
          <a:p>
            <a:pPr lvl="0" algn="just"/>
            <a:r>
              <a:rPr lang="pl-PL" sz="4000" dirty="0" smtClean="0"/>
              <a:t>- poprzez </a:t>
            </a:r>
            <a:r>
              <a:rPr lang="pl-PL" sz="4000" dirty="0"/>
              <a:t>serwis </a:t>
            </a:r>
            <a:r>
              <a:rPr lang="pl-PL" sz="4000" dirty="0">
                <a:hlinkClick r:id="rId2"/>
              </a:rPr>
              <a:t>gov.pl</a:t>
            </a:r>
            <a:r>
              <a:rPr lang="pl-PL" sz="4000" dirty="0"/>
              <a:t>. (usługa ta będzie aktywowana na przełomie maja i czerwca 2020 r.)</a:t>
            </a:r>
          </a:p>
          <a:p>
            <a:pPr algn="just"/>
            <a:r>
              <a:rPr lang="pl-PL" sz="4000" dirty="0"/>
              <a:t>Szczegółowe informacje o składaniu i rozpatrywaniu wniosków o dofinansowanie zawarte są w Regulaminie naboru wniosków o dofinansowanie przedsięwzięć w ramach Programu.</a:t>
            </a:r>
          </a:p>
          <a:p>
            <a:pPr algn="just"/>
            <a:endParaRPr lang="pl-PL" dirty="0"/>
          </a:p>
        </p:txBody>
      </p:sp>
    </p:spTree>
    <p:extLst>
      <p:ext uri="{BB962C8B-B14F-4D97-AF65-F5344CB8AC3E}">
        <p14:creationId xmlns:p14="http://schemas.microsoft.com/office/powerpoint/2010/main" val="3938486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Program „Czyste Powietrze”</a:t>
            </a:r>
          </a:p>
        </p:txBody>
      </p:sp>
      <p:sp>
        <p:nvSpPr>
          <p:cNvPr id="3" name="Symbol zastępczy zawartości 2"/>
          <p:cNvSpPr>
            <a:spLocks noGrp="1"/>
          </p:cNvSpPr>
          <p:nvPr>
            <p:ph idx="1"/>
          </p:nvPr>
        </p:nvSpPr>
        <p:spPr/>
        <p:txBody>
          <a:bodyPr/>
          <a:lstStyle/>
          <a:p>
            <a:pPr algn="just"/>
            <a:r>
              <a:rPr lang="pl-PL" b="1" dirty="0"/>
              <a:t>Rozpoczęte i zakończone przedsięwzięcia</a:t>
            </a:r>
            <a:endParaRPr lang="pl-PL" dirty="0"/>
          </a:p>
          <a:p>
            <a:pPr algn="just"/>
            <a:r>
              <a:rPr lang="pl-PL" dirty="0"/>
              <a:t>Od dnia 15.05.2020 r. wprowadzona zostaje możliwość finansowania przedsięwzięć </a:t>
            </a:r>
            <a:r>
              <a:rPr lang="pl-PL" b="1" dirty="0"/>
              <a:t>rozpoczętych do 6 miesięcy przed datą złożenia wniosku o dofinansowanie</a:t>
            </a:r>
            <a:r>
              <a:rPr lang="pl-PL" dirty="0"/>
              <a:t> oraz nie wcześniej niż 15.05.2020 r.</a:t>
            </a:r>
          </a:p>
          <a:p>
            <a:pPr algn="just"/>
            <a:r>
              <a:rPr lang="pl-PL" dirty="0"/>
              <a:t>Zmieniona wersja Programu umożliwia także dofinansowanie </a:t>
            </a:r>
            <a:r>
              <a:rPr lang="pl-PL" b="1" dirty="0"/>
              <a:t>przedsięwzięć zakończonych</a:t>
            </a:r>
            <a:r>
              <a:rPr lang="pl-PL" dirty="0"/>
              <a:t> pod warunkiem, że nie zostały rozpoczęte wcześniej niż 6 miesięcy przed datą złożenia wniosku </a:t>
            </a:r>
            <a:r>
              <a:rPr lang="pl-PL" dirty="0" smtClean="0"/>
              <a:t/>
            </a:r>
            <a:br>
              <a:rPr lang="pl-PL" dirty="0" smtClean="0"/>
            </a:br>
            <a:r>
              <a:rPr lang="pl-PL" dirty="0" smtClean="0"/>
              <a:t>o </a:t>
            </a:r>
            <a:r>
              <a:rPr lang="pl-PL" dirty="0"/>
              <a:t>dofinansowanie oraz nie wcześniej niż 15.05.2020 r.</a:t>
            </a:r>
          </a:p>
          <a:p>
            <a:pPr algn="just"/>
            <a:r>
              <a:rPr lang="pl-PL" dirty="0"/>
              <a:t>Obecna zmiana Programu jest efektem prowadzonych od kilku miesięcy konsultacji, ustaleń </a:t>
            </a:r>
            <a:r>
              <a:rPr lang="pl-PL" dirty="0" smtClean="0"/>
              <a:t/>
            </a:r>
            <a:br>
              <a:rPr lang="pl-PL" dirty="0" smtClean="0"/>
            </a:br>
            <a:r>
              <a:rPr lang="pl-PL" dirty="0" smtClean="0"/>
              <a:t>i </a:t>
            </a:r>
            <a:r>
              <a:rPr lang="pl-PL" dirty="0"/>
              <a:t>analiz dotychczasowego wdrażania Programu. Wprowadzana zmiana wynika z potrzeby przyspieszenia tempa realizacji Programu pozwalającego na wymianę trzech milionów nieefektywnych źródeł ciepła na niskoemisyjne w okresie jego obowiązywania.</a:t>
            </a:r>
          </a:p>
          <a:p>
            <a:endParaRPr lang="pl-PL" dirty="0"/>
          </a:p>
        </p:txBody>
      </p:sp>
    </p:spTree>
    <p:extLst>
      <p:ext uri="{BB962C8B-B14F-4D97-AF65-F5344CB8AC3E}">
        <p14:creationId xmlns:p14="http://schemas.microsoft.com/office/powerpoint/2010/main" val="4045967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E9D49BE-011A-421E-95B8-1974F5E15910}"/>
              </a:ext>
            </a:extLst>
          </p:cNvPr>
          <p:cNvSpPr>
            <a:spLocks noGrp="1"/>
          </p:cNvSpPr>
          <p:nvPr>
            <p:ph type="title"/>
          </p:nvPr>
        </p:nvSpPr>
        <p:spPr/>
        <p:txBody>
          <a:bodyPr>
            <a:normAutofit fontScale="90000"/>
          </a:bodyPr>
          <a:lstStyle/>
          <a:p>
            <a:pPr algn="ctr"/>
            <a:r>
              <a:rPr lang="pl-PL" sz="4000" dirty="0"/>
              <a:t>Skutki zdrowotne i choroby powodowane zanieczyszczonym powietrzem:</a:t>
            </a:r>
            <a:r>
              <a:rPr lang="pl-PL" dirty="0"/>
              <a:t/>
            </a:r>
            <a:br>
              <a:rPr lang="pl-PL" dirty="0"/>
            </a:br>
            <a:endParaRPr lang="pl-PL" dirty="0"/>
          </a:p>
        </p:txBody>
      </p:sp>
      <p:sp>
        <p:nvSpPr>
          <p:cNvPr id="3" name="Symbol zastępczy zawartości 2">
            <a:extLst>
              <a:ext uri="{FF2B5EF4-FFF2-40B4-BE49-F238E27FC236}">
                <a16:creationId xmlns="" xmlns:a16="http://schemas.microsoft.com/office/drawing/2014/main" id="{9CA43955-CCDF-40A8-A90B-31BB74FDDA90}"/>
              </a:ext>
            </a:extLst>
          </p:cNvPr>
          <p:cNvSpPr>
            <a:spLocks noGrp="1"/>
          </p:cNvSpPr>
          <p:nvPr>
            <p:ph idx="1"/>
          </p:nvPr>
        </p:nvSpPr>
        <p:spPr/>
        <p:txBody>
          <a:bodyPr>
            <a:normAutofit/>
          </a:bodyPr>
          <a:lstStyle/>
          <a:p>
            <a:endParaRPr lang="pl-PL" dirty="0"/>
          </a:p>
          <a:p>
            <a:pPr>
              <a:buClrTx/>
              <a:buFont typeface="Wingdings" panose="05000000000000000000" pitchFamily="2" charset="2"/>
              <a:buChar char="Ø"/>
            </a:pPr>
            <a:r>
              <a:rPr lang="pl-PL" dirty="0"/>
              <a:t> problemy z pamięcią i koncentracją, stany depresyjne, przyspieszone starzenie, udar i wylew mózgu</a:t>
            </a:r>
          </a:p>
          <a:p>
            <a:pPr lvl="0">
              <a:buClrTx/>
              <a:buFont typeface="Wingdings" panose="05000000000000000000" pitchFamily="2" charset="2"/>
              <a:buChar char="Ø"/>
            </a:pPr>
            <a:r>
              <a:rPr lang="pl-PL" dirty="0"/>
              <a:t> zawał serca, nadciśnienie tętnicze, choroba niedokrwienna, choroba zakrzepowo-zatorowa,</a:t>
            </a:r>
          </a:p>
          <a:p>
            <a:pPr lvl="0">
              <a:buClrTx/>
              <a:buFont typeface="Wingdings" panose="05000000000000000000" pitchFamily="2" charset="2"/>
              <a:buChar char="Ø"/>
            </a:pPr>
            <a:r>
              <a:rPr lang="pl-PL" dirty="0"/>
              <a:t> podrażnienie górnych dróg oddechowych, infekcje dróg oddechowych, zaostrzenie astmy</a:t>
            </a:r>
          </a:p>
          <a:p>
            <a:pPr lvl="0">
              <a:buClrTx/>
              <a:buFont typeface="Wingdings" panose="05000000000000000000" pitchFamily="2" charset="2"/>
              <a:buChar char="Ø"/>
            </a:pPr>
            <a:r>
              <a:rPr lang="pl-PL" dirty="0"/>
              <a:t> niepłodność, ryzyko poronienia, wady rozwojowe płodu</a:t>
            </a:r>
          </a:p>
          <a:p>
            <a:pPr lvl="0">
              <a:buClrTx/>
              <a:buFont typeface="Wingdings" panose="05000000000000000000" pitchFamily="2" charset="2"/>
              <a:buChar char="Ø"/>
            </a:pPr>
            <a:r>
              <a:rPr lang="pl-PL" dirty="0"/>
              <a:t> alergiczne zapalenie skóry i alergie pokarmowe</a:t>
            </a:r>
          </a:p>
          <a:p>
            <a:pPr lvl="0">
              <a:buClrTx/>
              <a:buFont typeface="Wingdings" panose="05000000000000000000" pitchFamily="2" charset="2"/>
              <a:buChar char="Ø"/>
            </a:pPr>
            <a:r>
              <a:rPr lang="pl-PL" dirty="0"/>
              <a:t> zaburzenia hormonalne i mutacje genetyczne</a:t>
            </a:r>
          </a:p>
          <a:p>
            <a:r>
              <a:rPr lang="pl-PL" dirty="0"/>
              <a:t> </a:t>
            </a:r>
          </a:p>
          <a:p>
            <a:endParaRPr lang="pl-PL" dirty="0"/>
          </a:p>
        </p:txBody>
      </p:sp>
    </p:spTree>
    <p:extLst>
      <p:ext uri="{BB962C8B-B14F-4D97-AF65-F5344CB8AC3E}">
        <p14:creationId xmlns:p14="http://schemas.microsoft.com/office/powerpoint/2010/main" val="20258043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97280" y="286604"/>
            <a:ext cx="10058400" cy="1045808"/>
          </a:xfrm>
        </p:spPr>
        <p:txBody>
          <a:bodyPr>
            <a:normAutofit/>
          </a:bodyPr>
          <a:lstStyle/>
          <a:p>
            <a:pPr algn="ctr"/>
            <a:r>
              <a:rPr lang="pl-PL" sz="3600" dirty="0"/>
              <a:t>Program „Czyste Powietrze”</a:t>
            </a:r>
          </a:p>
        </p:txBody>
      </p:sp>
      <p:sp>
        <p:nvSpPr>
          <p:cNvPr id="3" name="Symbol zastępczy zawartości 2"/>
          <p:cNvSpPr>
            <a:spLocks noGrp="1"/>
          </p:cNvSpPr>
          <p:nvPr>
            <p:ph idx="1"/>
          </p:nvPr>
        </p:nvSpPr>
        <p:spPr>
          <a:xfrm>
            <a:off x="1097280" y="1776548"/>
            <a:ext cx="10058400" cy="4781005"/>
          </a:xfrm>
        </p:spPr>
        <p:txBody>
          <a:bodyPr>
            <a:noAutofit/>
          </a:bodyPr>
          <a:lstStyle/>
          <a:p>
            <a:pPr algn="ctr"/>
            <a:r>
              <a:rPr lang="pl-PL" sz="1800" b="1" dirty="0"/>
              <a:t>Najważniejsze zmiany</a:t>
            </a:r>
            <a:r>
              <a:rPr lang="pl-PL" sz="1800" dirty="0"/>
              <a:t> </a:t>
            </a:r>
            <a:r>
              <a:rPr lang="pl-PL" sz="1800" b="1" dirty="0"/>
              <a:t>w </a:t>
            </a:r>
            <a:r>
              <a:rPr lang="pl-PL" sz="1800" b="1" dirty="0" smtClean="0"/>
              <a:t>Programie</a:t>
            </a:r>
            <a:endParaRPr lang="pl-PL" sz="1800" dirty="0"/>
          </a:p>
          <a:p>
            <a:pPr algn="just"/>
            <a:r>
              <a:rPr lang="pl-PL" dirty="0" smtClean="0"/>
              <a:t>- uproszczenie </a:t>
            </a:r>
            <a:r>
              <a:rPr lang="pl-PL" dirty="0"/>
              <a:t>i skrócenie procesu aplikacyjnego w ramach Programu;</a:t>
            </a:r>
          </a:p>
          <a:p>
            <a:pPr lvl="0" algn="just"/>
            <a:r>
              <a:rPr lang="pl-PL" dirty="0" smtClean="0"/>
              <a:t>- zmiana </a:t>
            </a:r>
            <a:r>
              <a:rPr lang="pl-PL" dirty="0"/>
              <a:t>i uproszczenie kryteriów dochodowych, rezygnacja z powiązania intensywności dofinansowania z siedmioma grupami dochodowymi;</a:t>
            </a:r>
          </a:p>
          <a:p>
            <a:pPr lvl="0" algn="just"/>
            <a:r>
              <a:rPr lang="pl-PL" dirty="0" smtClean="0"/>
              <a:t>- wprowadzenie </a:t>
            </a:r>
            <a:r>
              <a:rPr lang="pl-PL" dirty="0"/>
              <a:t>dwóch grup dochodowych:</a:t>
            </a:r>
          </a:p>
          <a:p>
            <a:pPr lvl="1" algn="just"/>
            <a:r>
              <a:rPr lang="pl-PL" sz="2000" dirty="0"/>
              <a:t>dla Beneficjentów uprawnionych do podstawowego poziomu dofinansowania,</a:t>
            </a:r>
          </a:p>
          <a:p>
            <a:pPr lvl="1" algn="just"/>
            <a:r>
              <a:rPr lang="pl-PL" sz="2000" dirty="0"/>
              <a:t>dla Beneficjentów uprawnionych do podwyższonego poziomu dofinansowania;</a:t>
            </a:r>
          </a:p>
          <a:p>
            <a:pPr lvl="0" algn="just"/>
            <a:r>
              <a:rPr lang="pl-PL" dirty="0" smtClean="0"/>
              <a:t>- uproszczony </a:t>
            </a:r>
            <a:r>
              <a:rPr lang="pl-PL" dirty="0"/>
              <a:t>wniosek o dotację, bazujący tam, gdzie to możliwe na oświadczeniach Wnioskodawcy;</a:t>
            </a:r>
          </a:p>
          <a:p>
            <a:pPr lvl="0" algn="just"/>
            <a:r>
              <a:rPr lang="pl-PL" dirty="0" smtClean="0"/>
              <a:t>- możliwość </a:t>
            </a:r>
            <a:r>
              <a:rPr lang="pl-PL" dirty="0"/>
              <a:t>składania wniosków online w serwisie </a:t>
            </a:r>
            <a:r>
              <a:rPr lang="pl-PL" dirty="0">
                <a:hlinkClick r:id="rId2"/>
              </a:rPr>
              <a:t>gov.pl</a:t>
            </a:r>
            <a:r>
              <a:rPr lang="pl-PL" dirty="0"/>
              <a:t>;</a:t>
            </a:r>
          </a:p>
          <a:p>
            <a:pPr lvl="0" algn="just"/>
            <a:r>
              <a:rPr lang="pl-PL" dirty="0" smtClean="0"/>
              <a:t>- skrócony </a:t>
            </a:r>
            <a:r>
              <a:rPr lang="pl-PL" dirty="0"/>
              <a:t>czas rozpatrywania wniosków o dofinansowanie – z 90 do 30 dni;</a:t>
            </a:r>
          </a:p>
          <a:p>
            <a:pPr algn="just"/>
            <a:r>
              <a:rPr lang="pl-PL" dirty="0"/>
              <a:t> </a:t>
            </a:r>
          </a:p>
        </p:txBody>
      </p:sp>
    </p:spTree>
    <p:extLst>
      <p:ext uri="{BB962C8B-B14F-4D97-AF65-F5344CB8AC3E}">
        <p14:creationId xmlns:p14="http://schemas.microsoft.com/office/powerpoint/2010/main" val="12187227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Program „Czyste Powietrze”</a:t>
            </a:r>
          </a:p>
        </p:txBody>
      </p:sp>
      <p:sp>
        <p:nvSpPr>
          <p:cNvPr id="3" name="Symbol zastępczy zawartości 2"/>
          <p:cNvSpPr>
            <a:spLocks noGrp="1"/>
          </p:cNvSpPr>
          <p:nvPr>
            <p:ph idx="1"/>
          </p:nvPr>
        </p:nvSpPr>
        <p:spPr>
          <a:xfrm>
            <a:off x="1097280" y="1845733"/>
            <a:ext cx="10058400" cy="4458813"/>
          </a:xfrm>
        </p:spPr>
        <p:txBody>
          <a:bodyPr>
            <a:normAutofit fontScale="92500" lnSpcReduction="10000"/>
          </a:bodyPr>
          <a:lstStyle/>
          <a:p>
            <a:pPr algn="ctr"/>
            <a:r>
              <a:rPr lang="pl-PL" b="1" dirty="0"/>
              <a:t>Najważniejsze zmiany</a:t>
            </a:r>
            <a:r>
              <a:rPr lang="pl-PL" dirty="0"/>
              <a:t> </a:t>
            </a:r>
            <a:r>
              <a:rPr lang="pl-PL" b="1" dirty="0"/>
              <a:t>w </a:t>
            </a:r>
            <a:r>
              <a:rPr lang="pl-PL" b="1" dirty="0" smtClean="0"/>
              <a:t>Programie</a:t>
            </a:r>
            <a:endParaRPr lang="pl-PL" dirty="0"/>
          </a:p>
          <a:p>
            <a:pPr lvl="0" algn="just"/>
            <a:r>
              <a:rPr lang="pl-PL" dirty="0" smtClean="0"/>
              <a:t>- integracja </a:t>
            </a:r>
            <a:r>
              <a:rPr lang="pl-PL" dirty="0"/>
              <a:t>z programem „Mój Prąd” przez możliwość uzyskania dotacji na montaż instalacji fotowoltaicznej, bez konieczności składania dwóch osobnych wniosków;</a:t>
            </a:r>
          </a:p>
          <a:p>
            <a:pPr lvl="0" algn="just"/>
            <a:r>
              <a:rPr lang="pl-PL" dirty="0" smtClean="0"/>
              <a:t>- poziom </a:t>
            </a:r>
            <a:r>
              <a:rPr lang="pl-PL" dirty="0"/>
              <a:t>dotacji powiązany z efektem ekologicznym – bonus za niskoemisyjność i odnawialność;</a:t>
            </a:r>
          </a:p>
          <a:p>
            <a:pPr lvl="0" algn="just"/>
            <a:r>
              <a:rPr lang="pl-PL" dirty="0" smtClean="0"/>
              <a:t>- dotacje </a:t>
            </a:r>
            <a:r>
              <a:rPr lang="pl-PL" dirty="0"/>
              <a:t>na realizację zadań związanych z ociepleniem budynku oraz wymianą stolarki okiennej </a:t>
            </a:r>
            <a:r>
              <a:rPr lang="pl-PL" dirty="0" smtClean="0"/>
              <a:t/>
            </a:r>
            <a:br>
              <a:rPr lang="pl-PL" dirty="0" smtClean="0"/>
            </a:br>
            <a:r>
              <a:rPr lang="pl-PL" dirty="0" smtClean="0"/>
              <a:t>i </a:t>
            </a:r>
            <a:r>
              <a:rPr lang="pl-PL" dirty="0"/>
              <a:t>drzwiowej dla tych, którzy wymienili już źródło ciepła;</a:t>
            </a:r>
          </a:p>
          <a:p>
            <a:pPr lvl="0" algn="just"/>
            <a:r>
              <a:rPr lang="pl-PL" dirty="0" smtClean="0"/>
              <a:t>- włączenie </a:t>
            </a:r>
            <a:r>
              <a:rPr lang="pl-PL" dirty="0"/>
              <a:t>w kolejnym etapie w realizację Programu sektora bankowego, który będzie źródłem finansowania uzupełniającego i pomostowego;</a:t>
            </a:r>
          </a:p>
          <a:p>
            <a:pPr lvl="0" algn="just"/>
            <a:r>
              <a:rPr lang="pl-PL" dirty="0" smtClean="0"/>
              <a:t>- wzmocnienie </a:t>
            </a:r>
            <a:r>
              <a:rPr lang="pl-PL" dirty="0"/>
              <a:t>współpracy z gminami;</a:t>
            </a:r>
          </a:p>
          <a:p>
            <a:pPr lvl="0" algn="just"/>
            <a:r>
              <a:rPr lang="pl-PL" dirty="0" smtClean="0"/>
              <a:t>- wyłączenie </a:t>
            </a:r>
            <a:r>
              <a:rPr lang="pl-PL" dirty="0"/>
              <a:t>z dofinansowania przedsięwzięć w nowobudowanych budynkach;</a:t>
            </a:r>
          </a:p>
          <a:p>
            <a:pPr lvl="0" algn="just"/>
            <a:r>
              <a:rPr lang="pl-PL" dirty="0" smtClean="0"/>
              <a:t>- docelowo </a:t>
            </a:r>
            <a:r>
              <a:rPr lang="pl-PL" dirty="0"/>
              <a:t>stworzenie platformy internetowej z informacjami na temat kwalifikujących się urządzeń, materiałów i usług (w tym charakterystyk technicznych), które będą finansowane w ramach Programu.</a:t>
            </a:r>
          </a:p>
          <a:p>
            <a:endParaRPr lang="pl-PL" dirty="0"/>
          </a:p>
        </p:txBody>
      </p:sp>
    </p:spTree>
    <p:extLst>
      <p:ext uri="{BB962C8B-B14F-4D97-AF65-F5344CB8AC3E}">
        <p14:creationId xmlns:p14="http://schemas.microsoft.com/office/powerpoint/2010/main" val="16400515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D590358-7F93-4751-8BB5-090699B0BA58}"/>
              </a:ext>
            </a:extLst>
          </p:cNvPr>
          <p:cNvSpPr>
            <a:spLocks noGrp="1"/>
          </p:cNvSpPr>
          <p:nvPr>
            <p:ph type="title"/>
          </p:nvPr>
        </p:nvSpPr>
        <p:spPr/>
        <p:txBody>
          <a:bodyPr/>
          <a:lstStyle/>
          <a:p>
            <a:pPr algn="ctr"/>
            <a:r>
              <a:rPr lang="pl-PL" dirty="0"/>
              <a:t>Program „Czyste Powietrze”</a:t>
            </a:r>
          </a:p>
        </p:txBody>
      </p:sp>
      <p:pic>
        <p:nvPicPr>
          <p:cNvPr id="5" name="Symbol zastępczy zawartości 4">
            <a:extLst>
              <a:ext uri="{FF2B5EF4-FFF2-40B4-BE49-F238E27FC236}">
                <a16:creationId xmlns="" xmlns:a16="http://schemas.microsoft.com/office/drawing/2014/main" id="{39072D78-9FC5-4618-8BC6-B36F67DA57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3504" y="1959019"/>
            <a:ext cx="4972744" cy="1028844"/>
          </a:xfrm>
        </p:spPr>
      </p:pic>
      <p:pic>
        <p:nvPicPr>
          <p:cNvPr id="7" name="Obraz 6">
            <a:extLst>
              <a:ext uri="{FF2B5EF4-FFF2-40B4-BE49-F238E27FC236}">
                <a16:creationId xmlns="" xmlns:a16="http://schemas.microsoft.com/office/drawing/2014/main" id="{0E4EA057-3141-49B5-8855-50D12EFFF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597" y="3377323"/>
            <a:ext cx="6296904" cy="1743318"/>
          </a:xfrm>
          <a:prstGeom prst="rect">
            <a:avLst/>
          </a:prstGeom>
        </p:spPr>
      </p:pic>
    </p:spTree>
    <p:extLst>
      <p:ext uri="{BB962C8B-B14F-4D97-AF65-F5344CB8AC3E}">
        <p14:creationId xmlns:p14="http://schemas.microsoft.com/office/powerpoint/2010/main" val="25212628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4F30C18-95E0-4EF8-825E-F67D5D3EE1CF}"/>
              </a:ext>
            </a:extLst>
          </p:cNvPr>
          <p:cNvSpPr>
            <a:spLocks noGrp="1"/>
          </p:cNvSpPr>
          <p:nvPr>
            <p:ph type="title"/>
          </p:nvPr>
        </p:nvSpPr>
        <p:spPr/>
        <p:txBody>
          <a:bodyPr/>
          <a:lstStyle/>
          <a:p>
            <a:pPr algn="ctr"/>
            <a:r>
              <a:rPr lang="pl-PL" dirty="0"/>
              <a:t>Program „Mój Prąd”</a:t>
            </a:r>
          </a:p>
        </p:txBody>
      </p:sp>
      <p:pic>
        <p:nvPicPr>
          <p:cNvPr id="7" name="Symbol zastępczy zawartości 6">
            <a:extLst>
              <a:ext uri="{FF2B5EF4-FFF2-40B4-BE49-F238E27FC236}">
                <a16:creationId xmlns="" xmlns:a16="http://schemas.microsoft.com/office/drawing/2014/main" id="{777A6B65-C8D2-4249-96CC-D41F41B2E8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799" y="2283273"/>
            <a:ext cx="10058400" cy="3115149"/>
          </a:xfrm>
        </p:spPr>
      </p:pic>
      <p:sp>
        <p:nvSpPr>
          <p:cNvPr id="3" name="Prostokąt 2">
            <a:extLst>
              <a:ext uri="{FF2B5EF4-FFF2-40B4-BE49-F238E27FC236}">
                <a16:creationId xmlns="" xmlns:a16="http://schemas.microsoft.com/office/drawing/2014/main" id="{57DA06AA-A77B-4E95-9236-70918195DF3A}"/>
              </a:ext>
            </a:extLst>
          </p:cNvPr>
          <p:cNvSpPr/>
          <p:nvPr/>
        </p:nvSpPr>
        <p:spPr>
          <a:xfrm>
            <a:off x="165376" y="6386731"/>
            <a:ext cx="2303579" cy="369332"/>
          </a:xfrm>
          <a:prstGeom prst="rect">
            <a:avLst/>
          </a:prstGeom>
        </p:spPr>
        <p:txBody>
          <a:bodyPr wrap="none">
            <a:spAutoFit/>
          </a:bodyPr>
          <a:lstStyle/>
          <a:p>
            <a:r>
              <a:rPr lang="pl-PL" dirty="0"/>
              <a:t>Źródło: mojprad.gov.pl</a:t>
            </a:r>
          </a:p>
        </p:txBody>
      </p:sp>
    </p:spTree>
    <p:extLst>
      <p:ext uri="{BB962C8B-B14F-4D97-AF65-F5344CB8AC3E}">
        <p14:creationId xmlns:p14="http://schemas.microsoft.com/office/powerpoint/2010/main" val="21946706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E021FA7-297F-442E-9D6A-A1B43A3337A0}"/>
              </a:ext>
            </a:extLst>
          </p:cNvPr>
          <p:cNvSpPr>
            <a:spLocks noGrp="1"/>
          </p:cNvSpPr>
          <p:nvPr>
            <p:ph type="title"/>
          </p:nvPr>
        </p:nvSpPr>
        <p:spPr/>
        <p:txBody>
          <a:bodyPr/>
          <a:lstStyle/>
          <a:p>
            <a:pPr algn="ctr"/>
            <a:r>
              <a:rPr lang="pl-PL" dirty="0"/>
              <a:t>Program „Mój Prąd”</a:t>
            </a:r>
          </a:p>
        </p:txBody>
      </p:sp>
      <p:pic>
        <p:nvPicPr>
          <p:cNvPr id="5" name="Symbol zastępczy zawartości 4">
            <a:extLst>
              <a:ext uri="{FF2B5EF4-FFF2-40B4-BE49-F238E27FC236}">
                <a16:creationId xmlns="" xmlns:a16="http://schemas.microsoft.com/office/drawing/2014/main" id="{D885E085-0CC1-49F1-887B-A4364E94C0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63" y="1985309"/>
            <a:ext cx="10058400" cy="3744633"/>
          </a:xfrm>
        </p:spPr>
      </p:pic>
      <p:sp>
        <p:nvSpPr>
          <p:cNvPr id="3" name="Prostokąt 2">
            <a:extLst>
              <a:ext uri="{FF2B5EF4-FFF2-40B4-BE49-F238E27FC236}">
                <a16:creationId xmlns="" xmlns:a16="http://schemas.microsoft.com/office/drawing/2014/main" id="{0CCCB2B8-5F0B-42A0-9F88-706CB9483E21}"/>
              </a:ext>
            </a:extLst>
          </p:cNvPr>
          <p:cNvSpPr/>
          <p:nvPr/>
        </p:nvSpPr>
        <p:spPr>
          <a:xfrm>
            <a:off x="288320" y="6386731"/>
            <a:ext cx="2303579" cy="369332"/>
          </a:xfrm>
          <a:prstGeom prst="rect">
            <a:avLst/>
          </a:prstGeom>
        </p:spPr>
        <p:txBody>
          <a:bodyPr wrap="none">
            <a:spAutoFit/>
          </a:bodyPr>
          <a:lstStyle/>
          <a:p>
            <a:r>
              <a:rPr lang="pl-PL" dirty="0"/>
              <a:t>Źródło: mojprad.gov.pl</a:t>
            </a:r>
          </a:p>
        </p:txBody>
      </p:sp>
    </p:spTree>
    <p:extLst>
      <p:ext uri="{BB962C8B-B14F-4D97-AF65-F5344CB8AC3E}">
        <p14:creationId xmlns:p14="http://schemas.microsoft.com/office/powerpoint/2010/main" val="29120619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11ADC13-F4F9-43B7-A6E1-F457719B1658}"/>
              </a:ext>
            </a:extLst>
          </p:cNvPr>
          <p:cNvSpPr>
            <a:spLocks noGrp="1"/>
          </p:cNvSpPr>
          <p:nvPr>
            <p:ph type="title"/>
          </p:nvPr>
        </p:nvSpPr>
        <p:spPr/>
        <p:txBody>
          <a:bodyPr/>
          <a:lstStyle/>
          <a:p>
            <a:pPr algn="ctr"/>
            <a:r>
              <a:rPr lang="pl-PL" dirty="0"/>
              <a:t>Program „Mój Prąd”</a:t>
            </a:r>
          </a:p>
        </p:txBody>
      </p:sp>
      <p:pic>
        <p:nvPicPr>
          <p:cNvPr id="5" name="Symbol zastępczy zawartości 4">
            <a:extLst>
              <a:ext uri="{FF2B5EF4-FFF2-40B4-BE49-F238E27FC236}">
                <a16:creationId xmlns="" xmlns:a16="http://schemas.microsoft.com/office/drawing/2014/main" id="{BE7B00CB-90FC-46AE-A529-89EB8BA4DB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63" y="2308055"/>
            <a:ext cx="10058400" cy="3099140"/>
          </a:xfrm>
        </p:spPr>
      </p:pic>
      <p:sp>
        <p:nvSpPr>
          <p:cNvPr id="3" name="Prostokąt 2">
            <a:extLst>
              <a:ext uri="{FF2B5EF4-FFF2-40B4-BE49-F238E27FC236}">
                <a16:creationId xmlns="" xmlns:a16="http://schemas.microsoft.com/office/drawing/2014/main" id="{28974C4F-B538-49ED-97BD-AF01F9F9F2EE}"/>
              </a:ext>
            </a:extLst>
          </p:cNvPr>
          <p:cNvSpPr/>
          <p:nvPr/>
        </p:nvSpPr>
        <p:spPr>
          <a:xfrm>
            <a:off x="187652" y="6386731"/>
            <a:ext cx="2303579" cy="369332"/>
          </a:xfrm>
          <a:prstGeom prst="rect">
            <a:avLst/>
          </a:prstGeom>
        </p:spPr>
        <p:txBody>
          <a:bodyPr wrap="none">
            <a:spAutoFit/>
          </a:bodyPr>
          <a:lstStyle/>
          <a:p>
            <a:r>
              <a:rPr lang="pl-PL" dirty="0"/>
              <a:t>Źródło: mojprad.gov.pl</a:t>
            </a:r>
          </a:p>
        </p:txBody>
      </p:sp>
    </p:spTree>
    <p:extLst>
      <p:ext uri="{BB962C8B-B14F-4D97-AF65-F5344CB8AC3E}">
        <p14:creationId xmlns:p14="http://schemas.microsoft.com/office/powerpoint/2010/main" val="21261818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C927941-3F99-4631-BDFB-EAD85A0C65CB}"/>
              </a:ext>
            </a:extLst>
          </p:cNvPr>
          <p:cNvSpPr>
            <a:spLocks noGrp="1"/>
          </p:cNvSpPr>
          <p:nvPr>
            <p:ph type="title"/>
          </p:nvPr>
        </p:nvSpPr>
        <p:spPr/>
        <p:txBody>
          <a:bodyPr/>
          <a:lstStyle/>
          <a:p>
            <a:pPr algn="ctr"/>
            <a:r>
              <a:rPr lang="pl-PL" dirty="0"/>
              <a:t>Program „Mój Prąd”</a:t>
            </a:r>
          </a:p>
        </p:txBody>
      </p:sp>
      <p:pic>
        <p:nvPicPr>
          <p:cNvPr id="5" name="Symbol zastępczy zawartości 4">
            <a:extLst>
              <a:ext uri="{FF2B5EF4-FFF2-40B4-BE49-F238E27FC236}">
                <a16:creationId xmlns="" xmlns:a16="http://schemas.microsoft.com/office/drawing/2014/main" id="{31461D12-18DC-4C25-9B59-FADE593AC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8836" y="1804318"/>
            <a:ext cx="8874328" cy="4404174"/>
          </a:xfrm>
        </p:spPr>
      </p:pic>
      <p:sp>
        <p:nvSpPr>
          <p:cNvPr id="3" name="Prostokąt 2">
            <a:extLst>
              <a:ext uri="{FF2B5EF4-FFF2-40B4-BE49-F238E27FC236}">
                <a16:creationId xmlns="" xmlns:a16="http://schemas.microsoft.com/office/drawing/2014/main" id="{7D877ACD-5234-48A8-83C6-47EDC770403A}"/>
              </a:ext>
            </a:extLst>
          </p:cNvPr>
          <p:cNvSpPr/>
          <p:nvPr/>
        </p:nvSpPr>
        <p:spPr>
          <a:xfrm>
            <a:off x="120540" y="6386731"/>
            <a:ext cx="2303579" cy="369332"/>
          </a:xfrm>
          <a:prstGeom prst="rect">
            <a:avLst/>
          </a:prstGeom>
        </p:spPr>
        <p:txBody>
          <a:bodyPr wrap="none">
            <a:spAutoFit/>
          </a:bodyPr>
          <a:lstStyle/>
          <a:p>
            <a:r>
              <a:rPr lang="pl-PL" dirty="0"/>
              <a:t>Źródło: mojprad.gov.pl</a:t>
            </a:r>
          </a:p>
        </p:txBody>
      </p:sp>
    </p:spTree>
    <p:extLst>
      <p:ext uri="{BB962C8B-B14F-4D97-AF65-F5344CB8AC3E}">
        <p14:creationId xmlns:p14="http://schemas.microsoft.com/office/powerpoint/2010/main" val="40683221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Program „Mój Prąd”</a:t>
            </a:r>
          </a:p>
        </p:txBody>
      </p:sp>
      <p:sp>
        <p:nvSpPr>
          <p:cNvPr id="3" name="Symbol zastępczy zawartości 2"/>
          <p:cNvSpPr>
            <a:spLocks noGrp="1"/>
          </p:cNvSpPr>
          <p:nvPr>
            <p:ph idx="1"/>
          </p:nvPr>
        </p:nvSpPr>
        <p:spPr>
          <a:xfrm>
            <a:off x="1097280" y="1845734"/>
            <a:ext cx="10058400" cy="4539024"/>
          </a:xfrm>
        </p:spPr>
        <p:txBody>
          <a:bodyPr>
            <a:normAutofit fontScale="92500" lnSpcReduction="10000"/>
          </a:bodyPr>
          <a:lstStyle/>
          <a:p>
            <a:pPr algn="ctr" fontAlgn="ctr"/>
            <a:r>
              <a:rPr lang="pl-PL" b="1" dirty="0"/>
              <a:t>Zostało wypłaconych już</a:t>
            </a:r>
          </a:p>
          <a:p>
            <a:pPr algn="ctr" fontAlgn="ctr"/>
            <a:r>
              <a:rPr lang="pl-PL" b="1" dirty="0"/>
              <a:t>21 256</a:t>
            </a:r>
          </a:p>
          <a:p>
            <a:pPr algn="ctr" fontAlgn="ctr"/>
            <a:r>
              <a:rPr lang="pl-PL" b="1" dirty="0"/>
              <a:t>dofinansowań do projektów instalacji PV</a:t>
            </a:r>
          </a:p>
          <a:p>
            <a:pPr marL="0" indent="0" fontAlgn="ctr">
              <a:buNone/>
            </a:pPr>
            <a:endParaRPr lang="pl-PL" b="1" dirty="0"/>
          </a:p>
          <a:p>
            <a:pPr marL="0" indent="0" algn="ctr" fontAlgn="ctr">
              <a:buNone/>
            </a:pPr>
            <a:r>
              <a:rPr lang="pl-PL" b="1" dirty="0" smtClean="0"/>
              <a:t>W </a:t>
            </a:r>
            <a:r>
              <a:rPr lang="pl-PL" b="1" dirty="0"/>
              <a:t>budżecie </a:t>
            </a:r>
            <a:r>
              <a:rPr lang="pl-PL" b="1" dirty="0" smtClean="0"/>
              <a:t>projektu</a:t>
            </a:r>
            <a:r>
              <a:rPr lang="pl-PL" b="1" dirty="0"/>
              <a:t/>
            </a:r>
            <a:br>
              <a:rPr lang="pl-PL" b="1" dirty="0"/>
            </a:br>
            <a:r>
              <a:rPr lang="pl-PL" b="1" dirty="0"/>
              <a:t>zostało do </a:t>
            </a:r>
            <a:r>
              <a:rPr lang="pl-PL" b="1" dirty="0" smtClean="0"/>
              <a:t>alokacji</a:t>
            </a:r>
          </a:p>
          <a:p>
            <a:pPr marL="0" indent="0" algn="ctr" fontAlgn="ctr">
              <a:buNone/>
            </a:pPr>
            <a:r>
              <a:rPr lang="pl-PL" b="1" dirty="0"/>
              <a:t>868 066 </a:t>
            </a:r>
            <a:r>
              <a:rPr lang="pl-PL" b="1" dirty="0" smtClean="0"/>
              <a:t>450 </a:t>
            </a:r>
            <a:r>
              <a:rPr lang="pl-PL" b="1" dirty="0"/>
              <a:t>złotych</a:t>
            </a:r>
          </a:p>
          <a:p>
            <a:pPr marL="0" indent="0" algn="ctr" fontAlgn="ctr">
              <a:buNone/>
            </a:pPr>
            <a:endParaRPr lang="pl-PL" b="1" dirty="0"/>
          </a:p>
          <a:p>
            <a:pPr algn="ctr" fontAlgn="ctr"/>
            <a:r>
              <a:rPr lang="pl-PL" b="1" dirty="0"/>
              <a:t>Dzięki </a:t>
            </a:r>
            <a:r>
              <a:rPr lang="pl-PL" b="1" dirty="0" smtClean="0"/>
              <a:t>programowi</a:t>
            </a:r>
            <a:r>
              <a:rPr lang="pl-PL" b="1" dirty="0"/>
              <a:t/>
            </a:r>
            <a:br>
              <a:rPr lang="pl-PL" b="1" dirty="0"/>
            </a:br>
            <a:r>
              <a:rPr lang="pl-PL" b="1" dirty="0" smtClean="0"/>
              <a:t>zredukowano </a:t>
            </a:r>
            <a:r>
              <a:rPr lang="pl-PL" b="1" dirty="0"/>
              <a:t>już emisję CO</a:t>
            </a:r>
            <a:r>
              <a:rPr lang="pl-PL" b="1" baseline="-25000" dirty="0"/>
              <a:t>2</a:t>
            </a:r>
            <a:r>
              <a:rPr lang="pl-PL" b="1" dirty="0"/>
              <a:t> o</a:t>
            </a:r>
          </a:p>
          <a:p>
            <a:pPr algn="ctr" fontAlgn="ctr"/>
            <a:r>
              <a:rPr lang="pl-PL" b="1" dirty="0" smtClean="0"/>
              <a:t>122 </a:t>
            </a:r>
            <a:r>
              <a:rPr lang="pl-PL" b="1" dirty="0"/>
              <a:t>200 000</a:t>
            </a:r>
          </a:p>
          <a:p>
            <a:pPr algn="ctr" fontAlgn="ctr"/>
            <a:r>
              <a:rPr lang="pl-PL" b="1" dirty="0" smtClean="0"/>
              <a:t>kg/rok</a:t>
            </a:r>
            <a:endParaRPr lang="pl-PL" b="1" dirty="0"/>
          </a:p>
          <a:p>
            <a:endParaRPr lang="pl-PL" dirty="0"/>
          </a:p>
        </p:txBody>
      </p:sp>
    </p:spTree>
    <p:extLst>
      <p:ext uri="{BB962C8B-B14F-4D97-AF65-F5344CB8AC3E}">
        <p14:creationId xmlns:p14="http://schemas.microsoft.com/office/powerpoint/2010/main" val="8003885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859C637-0B6D-43AB-9984-B9ADA4B9E93D}"/>
              </a:ext>
            </a:extLst>
          </p:cNvPr>
          <p:cNvSpPr>
            <a:spLocks noGrp="1"/>
          </p:cNvSpPr>
          <p:nvPr>
            <p:ph type="title"/>
          </p:nvPr>
        </p:nvSpPr>
        <p:spPr/>
        <p:txBody>
          <a:bodyPr/>
          <a:lstStyle/>
          <a:p>
            <a:pPr algn="ctr"/>
            <a:r>
              <a:rPr lang="pl-PL" dirty="0"/>
              <a:t>Program „Mój Prąd”</a:t>
            </a:r>
          </a:p>
        </p:txBody>
      </p:sp>
      <p:sp>
        <p:nvSpPr>
          <p:cNvPr id="3" name="Prostokąt 2">
            <a:extLst>
              <a:ext uri="{FF2B5EF4-FFF2-40B4-BE49-F238E27FC236}">
                <a16:creationId xmlns="" xmlns:a16="http://schemas.microsoft.com/office/drawing/2014/main" id="{E63D5F49-0699-405A-AA94-CEF722E132A5}"/>
              </a:ext>
            </a:extLst>
          </p:cNvPr>
          <p:cNvSpPr/>
          <p:nvPr/>
        </p:nvSpPr>
        <p:spPr>
          <a:xfrm>
            <a:off x="187652" y="6386731"/>
            <a:ext cx="2303579" cy="369332"/>
          </a:xfrm>
          <a:prstGeom prst="rect">
            <a:avLst/>
          </a:prstGeom>
        </p:spPr>
        <p:txBody>
          <a:bodyPr wrap="none">
            <a:spAutoFit/>
          </a:bodyPr>
          <a:lstStyle/>
          <a:p>
            <a:r>
              <a:rPr lang="pl-PL" dirty="0"/>
              <a:t>Źródło: mojprad.gov.pl</a:t>
            </a:r>
          </a:p>
        </p:txBody>
      </p:sp>
      <p:sp>
        <p:nvSpPr>
          <p:cNvPr id="4" name="Symbol zastępczy zawartości 3"/>
          <p:cNvSpPr>
            <a:spLocks noGrp="1"/>
          </p:cNvSpPr>
          <p:nvPr>
            <p:ph idx="1"/>
          </p:nvPr>
        </p:nvSpPr>
        <p:spPr>
          <a:xfrm>
            <a:off x="728312" y="2050365"/>
            <a:ext cx="10058400" cy="4336366"/>
          </a:xfrm>
        </p:spPr>
        <p:txBody>
          <a:bodyPr>
            <a:normAutofit/>
          </a:bodyPr>
          <a:lstStyle/>
          <a:p>
            <a:pPr algn="ctr"/>
            <a:r>
              <a:rPr lang="pl-PL" b="1" dirty="0"/>
              <a:t>Program dofinansowania </a:t>
            </a:r>
            <a:r>
              <a:rPr lang="pl-PL" b="1" dirty="0" err="1"/>
              <a:t>mikroinstalacji</a:t>
            </a:r>
            <a:r>
              <a:rPr lang="pl-PL" b="1" dirty="0"/>
              <a:t> fotowoltaicznych</a:t>
            </a:r>
          </a:p>
          <a:p>
            <a:r>
              <a:rPr lang="pl-PL" dirty="0"/>
              <a:t/>
            </a:r>
            <a:br>
              <a:rPr lang="pl-PL" dirty="0"/>
            </a:br>
            <a:r>
              <a:rPr lang="pl-PL" dirty="0"/>
              <a:t>II nabór wniosków</a:t>
            </a:r>
            <a:br>
              <a:rPr lang="pl-PL" dirty="0"/>
            </a:br>
            <a:r>
              <a:rPr lang="pl-PL" b="1" dirty="0"/>
              <a:t>od 13 stycznia 2020 roku</a:t>
            </a:r>
            <a:br>
              <a:rPr lang="pl-PL" b="1" dirty="0"/>
            </a:br>
            <a:r>
              <a:rPr lang="pl-PL" b="1" dirty="0"/>
              <a:t>do 18 grudnia 2020 roku</a:t>
            </a:r>
            <a:r>
              <a:rPr lang="pl-PL" dirty="0"/>
              <a:t/>
            </a:r>
            <a:br>
              <a:rPr lang="pl-PL" dirty="0"/>
            </a:br>
            <a:r>
              <a:rPr lang="pl-PL" dirty="0"/>
              <a:t>lub do wyczerpania alokacji środków</a:t>
            </a:r>
            <a:br>
              <a:rPr lang="pl-PL" dirty="0"/>
            </a:br>
            <a:endParaRPr lang="pl-PL" dirty="0"/>
          </a:p>
          <a:p>
            <a:pPr algn="just"/>
            <a:r>
              <a:rPr lang="pl-PL" dirty="0" smtClean="0"/>
              <a:t>Procedowanie </a:t>
            </a:r>
            <a:r>
              <a:rPr lang="pl-PL" dirty="0"/>
              <a:t>wniosków "Mój Prąd" odbywa się na bieżąco.</a:t>
            </a:r>
          </a:p>
          <a:p>
            <a:pPr algn="just"/>
            <a:r>
              <a:rPr lang="pl-PL" dirty="0"/>
              <a:t>Ze względu na dużą ilość wniosków złożonych w II naborze procedowanie prawidłowo złożonego wniosku wynosi ok. 3 miesiące. Prosimy o cierpliwość.</a:t>
            </a:r>
          </a:p>
          <a:p>
            <a:pPr algn="just"/>
            <a:r>
              <a:rPr lang="pl-PL" b="1" dirty="0" smtClean="0"/>
              <a:t>Od </a:t>
            </a:r>
            <a:r>
              <a:rPr lang="pl-PL" b="1" dirty="0"/>
              <a:t>31 marca </a:t>
            </a:r>
            <a:r>
              <a:rPr lang="pl-PL" b="1" dirty="0" smtClean="0"/>
              <a:t>można składać tylko </a:t>
            </a:r>
            <a:r>
              <a:rPr lang="pl-PL" b="1" dirty="0"/>
              <a:t>e-wnioski w „Moim Prądzie”.</a:t>
            </a:r>
            <a:endParaRPr lang="pl-PL" dirty="0"/>
          </a:p>
          <a:p>
            <a:endParaRPr lang="pl-PL" dirty="0"/>
          </a:p>
        </p:txBody>
      </p:sp>
    </p:spTree>
    <p:extLst>
      <p:ext uri="{BB962C8B-B14F-4D97-AF65-F5344CB8AC3E}">
        <p14:creationId xmlns:p14="http://schemas.microsoft.com/office/powerpoint/2010/main" val="14777002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AB26583-D1FB-4017-BCBB-714642D08684}"/>
              </a:ext>
            </a:extLst>
          </p:cNvPr>
          <p:cNvSpPr>
            <a:spLocks noGrp="1"/>
          </p:cNvSpPr>
          <p:nvPr>
            <p:ph type="title"/>
          </p:nvPr>
        </p:nvSpPr>
        <p:spPr/>
        <p:txBody>
          <a:bodyPr/>
          <a:lstStyle/>
          <a:p>
            <a:pPr algn="ctr"/>
            <a:r>
              <a:rPr lang="pl-PL" dirty="0"/>
              <a:t>Program „Mój Prąd”</a:t>
            </a:r>
          </a:p>
        </p:txBody>
      </p:sp>
      <p:sp>
        <p:nvSpPr>
          <p:cNvPr id="3" name="Symbol zastępczy zawartości 2"/>
          <p:cNvSpPr>
            <a:spLocks noGrp="1"/>
          </p:cNvSpPr>
          <p:nvPr>
            <p:ph idx="1"/>
          </p:nvPr>
        </p:nvSpPr>
        <p:spPr/>
        <p:txBody>
          <a:bodyPr>
            <a:normAutofit/>
          </a:bodyPr>
          <a:lstStyle/>
          <a:p>
            <a:endParaRPr lang="pl-PL" sz="2400" dirty="0" smtClean="0"/>
          </a:p>
          <a:p>
            <a:r>
              <a:rPr lang="pl-PL" sz="2400" dirty="0" smtClean="0"/>
              <a:t>Szczegółowych </a:t>
            </a:r>
            <a:r>
              <a:rPr lang="pl-PL" sz="2400" dirty="0"/>
              <a:t>informacji o programie udzielają Doradcy Energetyczni za pośrednictwem strony </a:t>
            </a:r>
            <a:r>
              <a:rPr lang="pl-PL" sz="2400" dirty="0">
                <a:hlinkClick r:id="rId2"/>
              </a:rPr>
              <a:t>https://doradztwo-energetyczne.gov.pl</a:t>
            </a:r>
            <a:r>
              <a:rPr lang="pl-PL" sz="2400" dirty="0"/>
              <a:t/>
            </a:r>
            <a:br>
              <a:rPr lang="pl-PL" sz="2400" dirty="0"/>
            </a:br>
            <a:r>
              <a:rPr lang="pl-PL" sz="2400" dirty="0"/>
              <a:t>oraz pod numerem telefonu </a:t>
            </a:r>
            <a:r>
              <a:rPr lang="pl-PL" sz="2400" dirty="0">
                <a:hlinkClick r:id="rId3"/>
              </a:rPr>
              <a:t>22 45 95 990</a:t>
            </a:r>
            <a:r>
              <a:rPr lang="pl-PL" sz="2400" dirty="0"/>
              <a:t> w dni robocze 8.00-15.00 (ZAWIESZONO ! od 16.03.2020 r. do odwołania), wybierając:</a:t>
            </a:r>
            <a:br>
              <a:rPr lang="pl-PL" sz="2400" dirty="0"/>
            </a:br>
            <a:r>
              <a:rPr lang="pl-PL" sz="2400" dirty="0" smtClean="0"/>
              <a:t>- nr </a:t>
            </a:r>
            <a:r>
              <a:rPr lang="pl-PL" sz="2400" dirty="0"/>
              <a:t>wewnętrzny</a:t>
            </a:r>
            <a:r>
              <a:rPr lang="pl-PL" sz="2400" b="1" dirty="0"/>
              <a:t> 1</a:t>
            </a:r>
            <a:r>
              <a:rPr lang="pl-PL" sz="2400" dirty="0"/>
              <a:t> - jeśli chcesz uzyskać informację </a:t>
            </a:r>
            <a:r>
              <a:rPr lang="pl-PL" sz="2400" b="1" dirty="0"/>
              <a:t>o programie</a:t>
            </a:r>
            <a:r>
              <a:rPr lang="pl-PL" sz="2400" dirty="0"/>
              <a:t> (np. jak złożyć wniosek</a:t>
            </a:r>
            <a:r>
              <a:rPr lang="pl-PL" sz="2400" dirty="0" smtClean="0"/>
              <a:t>),</a:t>
            </a:r>
            <a:r>
              <a:rPr lang="pl-PL" sz="2400" dirty="0"/>
              <a:t/>
            </a:r>
            <a:br>
              <a:rPr lang="pl-PL" sz="2400" dirty="0"/>
            </a:br>
            <a:r>
              <a:rPr lang="pl-PL" sz="2400" dirty="0" smtClean="0"/>
              <a:t>- nr </a:t>
            </a:r>
            <a:r>
              <a:rPr lang="pl-PL" sz="2400" dirty="0"/>
              <a:t>wewnętrzny </a:t>
            </a:r>
            <a:r>
              <a:rPr lang="pl-PL" sz="2400" b="1" dirty="0"/>
              <a:t>2</a:t>
            </a:r>
            <a:r>
              <a:rPr lang="pl-PL" sz="2400" dirty="0"/>
              <a:t> - jeśli chcesz uzyskać informację </a:t>
            </a:r>
            <a:r>
              <a:rPr lang="pl-PL" sz="2400" b="1" dirty="0"/>
              <a:t>o statusie złożonego </a:t>
            </a:r>
            <a:r>
              <a:rPr lang="pl-PL" sz="2400" b="1" dirty="0" smtClean="0"/>
              <a:t>wniosku.</a:t>
            </a:r>
            <a:endParaRPr lang="pl-PL" sz="2400" dirty="0"/>
          </a:p>
        </p:txBody>
      </p:sp>
    </p:spTree>
    <p:extLst>
      <p:ext uri="{BB962C8B-B14F-4D97-AF65-F5344CB8AC3E}">
        <p14:creationId xmlns:p14="http://schemas.microsoft.com/office/powerpoint/2010/main" val="3626894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694EC53-0CF2-4C16-8361-4AF3FD8168B9}"/>
              </a:ext>
            </a:extLst>
          </p:cNvPr>
          <p:cNvSpPr>
            <a:spLocks noGrp="1"/>
          </p:cNvSpPr>
          <p:nvPr>
            <p:ph type="title"/>
          </p:nvPr>
        </p:nvSpPr>
        <p:spPr/>
        <p:txBody>
          <a:bodyPr>
            <a:normAutofit/>
          </a:bodyPr>
          <a:lstStyle/>
          <a:p>
            <a:pPr algn="ctr"/>
            <a:r>
              <a:rPr lang="pl-PL" sz="4400" dirty="0"/>
              <a:t>Obniżone poziomy alarmowe i informowania dla niektórych substancji w powietrzu</a:t>
            </a:r>
          </a:p>
        </p:txBody>
      </p:sp>
      <p:sp>
        <p:nvSpPr>
          <p:cNvPr id="3" name="Symbol zastępczy zawartości 2">
            <a:extLst>
              <a:ext uri="{FF2B5EF4-FFF2-40B4-BE49-F238E27FC236}">
                <a16:creationId xmlns="" xmlns:a16="http://schemas.microsoft.com/office/drawing/2014/main" id="{EADCBCC8-1510-4EC3-98BC-D7AB05A93238}"/>
              </a:ext>
            </a:extLst>
          </p:cNvPr>
          <p:cNvSpPr>
            <a:spLocks noGrp="1"/>
          </p:cNvSpPr>
          <p:nvPr>
            <p:ph idx="1"/>
          </p:nvPr>
        </p:nvSpPr>
        <p:spPr/>
        <p:txBody>
          <a:bodyPr/>
          <a:lstStyle/>
          <a:p>
            <a:pPr marL="0" indent="0">
              <a:buNone/>
            </a:pPr>
            <a:endParaRPr lang="pl-PL" sz="2400" dirty="0"/>
          </a:p>
          <a:p>
            <a:pPr marL="0" indent="0" algn="just">
              <a:buNone/>
            </a:pPr>
            <a:r>
              <a:rPr lang="pl-PL" sz="2400" dirty="0"/>
              <a:t>Rozporządzenie Ministra Środowiska z dnia 8 października 2019 r. </a:t>
            </a:r>
            <a:r>
              <a:rPr lang="pl-PL" sz="2400" i="1" dirty="0"/>
              <a:t>zmieniające rozporządzenie w sprawie poziomów niektórych substancji w powietrzu</a:t>
            </a:r>
          </a:p>
          <a:p>
            <a:pPr marL="0" indent="0" algn="just">
              <a:buNone/>
            </a:pPr>
            <a:endParaRPr lang="pl-PL" sz="2400" i="1" dirty="0"/>
          </a:p>
          <a:p>
            <a:pPr algn="just">
              <a:buClrTx/>
              <a:buFont typeface="Arial" panose="020B0604020202020204" pitchFamily="34" charset="0"/>
              <a:buChar char="•"/>
            </a:pPr>
            <a:r>
              <a:rPr lang="pl-PL" sz="2400" dirty="0"/>
              <a:t> poziom alarmowy dla pyłu zawieszonego PM10 po przekroczeniu średniodobowej wartości: 150 µm/m³ (poprzednia wartość: 300 µm/m³)</a:t>
            </a:r>
          </a:p>
          <a:p>
            <a:pPr algn="just">
              <a:buClrTx/>
              <a:buFont typeface="Arial" panose="020B0604020202020204" pitchFamily="34" charset="0"/>
              <a:buChar char="•"/>
            </a:pPr>
            <a:r>
              <a:rPr lang="pl-PL" sz="2400" dirty="0"/>
              <a:t> poziom informowania dla pyłu zawieszonego PM10 po przekroczeniu średniodobowej wartości: 100 µm/m³ (poprzednia wartość: 200 µm/m³)</a:t>
            </a:r>
          </a:p>
          <a:p>
            <a:endParaRPr lang="pl-PL" dirty="0"/>
          </a:p>
        </p:txBody>
      </p:sp>
    </p:spTree>
    <p:extLst>
      <p:ext uri="{BB962C8B-B14F-4D97-AF65-F5344CB8AC3E}">
        <p14:creationId xmlns:p14="http://schemas.microsoft.com/office/powerpoint/2010/main" val="29991633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18126C9-7640-4B8F-87D4-8B4B3196A1B5}"/>
              </a:ext>
            </a:extLst>
          </p:cNvPr>
          <p:cNvSpPr>
            <a:spLocks noGrp="1"/>
          </p:cNvSpPr>
          <p:nvPr>
            <p:ph type="title"/>
          </p:nvPr>
        </p:nvSpPr>
        <p:spPr/>
        <p:txBody>
          <a:bodyPr>
            <a:normAutofit/>
          </a:bodyPr>
          <a:lstStyle/>
          <a:p>
            <a:r>
              <a:rPr lang="pl-PL" sz="4400" dirty="0"/>
              <a:t>Program Starostwa Powiatowego w Poznaniu</a:t>
            </a:r>
          </a:p>
        </p:txBody>
      </p:sp>
      <p:sp>
        <p:nvSpPr>
          <p:cNvPr id="3" name="Symbol zastępczy zawartości 2"/>
          <p:cNvSpPr>
            <a:spLocks noGrp="1"/>
          </p:cNvSpPr>
          <p:nvPr>
            <p:ph idx="1"/>
          </p:nvPr>
        </p:nvSpPr>
        <p:spPr>
          <a:xfrm>
            <a:off x="1097280" y="1845734"/>
            <a:ext cx="10058400" cy="4571108"/>
          </a:xfrm>
        </p:spPr>
        <p:txBody>
          <a:bodyPr>
            <a:normAutofit fontScale="92500" lnSpcReduction="10000"/>
          </a:bodyPr>
          <a:lstStyle/>
          <a:p>
            <a:pPr algn="just"/>
            <a:r>
              <a:rPr lang="pl-PL" dirty="0" smtClean="0">
                <a:solidFill>
                  <a:srgbClr val="000000"/>
                </a:solidFill>
                <a:latin typeface="Verdana" panose="020B0604030504040204" pitchFamily="34" charset="0"/>
              </a:rPr>
              <a:t>Nabór </a:t>
            </a:r>
            <a:r>
              <a:rPr lang="pl-PL" dirty="0">
                <a:solidFill>
                  <a:srgbClr val="000000"/>
                </a:solidFill>
                <a:latin typeface="Verdana" panose="020B0604030504040204" pitchFamily="34" charset="0"/>
              </a:rPr>
              <a:t>wniosków o udzielenie w </a:t>
            </a:r>
            <a:r>
              <a:rPr lang="pl-PL" b="1" dirty="0">
                <a:solidFill>
                  <a:srgbClr val="000000"/>
                </a:solidFill>
                <a:latin typeface="Verdana" panose="020B0604030504040204" pitchFamily="34" charset="0"/>
              </a:rPr>
              <a:t>2020 r.</a:t>
            </a:r>
            <a:r>
              <a:rPr lang="pl-PL" dirty="0">
                <a:solidFill>
                  <a:srgbClr val="000000"/>
                </a:solidFill>
                <a:latin typeface="Verdana" panose="020B0604030504040204" pitchFamily="34" charset="0"/>
              </a:rPr>
              <a:t> </a:t>
            </a:r>
            <a:r>
              <a:rPr lang="pl-PL" dirty="0" smtClean="0">
                <a:solidFill>
                  <a:srgbClr val="000000"/>
                </a:solidFill>
                <a:latin typeface="Verdana" panose="020B0604030504040204" pitchFamily="34" charset="0"/>
              </a:rPr>
              <a:t>dotacji </a:t>
            </a:r>
            <a:r>
              <a:rPr lang="pl-PL" dirty="0">
                <a:solidFill>
                  <a:srgbClr val="000000"/>
                </a:solidFill>
                <a:latin typeface="Verdana" panose="020B0604030504040204" pitchFamily="34" charset="0"/>
              </a:rPr>
              <a:t>celowej ze środków budżetu Powiatu Poznańskiego na likwidację źródeł niskiej emisji i zastąpienia ich rozwiązaniami </a:t>
            </a:r>
            <a:r>
              <a:rPr lang="pl-PL" dirty="0" smtClean="0">
                <a:solidFill>
                  <a:srgbClr val="000000"/>
                </a:solidFill>
                <a:latin typeface="Verdana" panose="020B0604030504040204" pitchFamily="34" charset="0"/>
              </a:rPr>
              <a:t>proekologicznymi</a:t>
            </a:r>
            <a:r>
              <a:rPr lang="pl-PL" dirty="0">
                <a:solidFill>
                  <a:srgbClr val="000000"/>
                </a:solidFill>
                <a:latin typeface="Verdana" panose="020B0604030504040204" pitchFamily="34" charset="0"/>
              </a:rPr>
              <a:t> </a:t>
            </a:r>
            <a:r>
              <a:rPr lang="pl-PL" dirty="0" smtClean="0">
                <a:solidFill>
                  <a:srgbClr val="000000"/>
                </a:solidFill>
                <a:latin typeface="Verdana" panose="020B0604030504040204" pitchFamily="34" charset="0"/>
              </a:rPr>
              <a:t>trwał </a:t>
            </a:r>
            <a:r>
              <a:rPr lang="pl-PL" dirty="0">
                <a:solidFill>
                  <a:srgbClr val="000000"/>
                </a:solidFill>
                <a:latin typeface="Verdana" panose="020B0604030504040204" pitchFamily="34" charset="0"/>
              </a:rPr>
              <a:t>od 3 do 24 lutego 2020 </a:t>
            </a:r>
            <a:r>
              <a:rPr lang="pl-PL" dirty="0" smtClean="0">
                <a:solidFill>
                  <a:srgbClr val="000000"/>
                </a:solidFill>
                <a:latin typeface="Verdana" panose="020B0604030504040204" pitchFamily="34" charset="0"/>
              </a:rPr>
              <a:t>roku.</a:t>
            </a:r>
            <a:r>
              <a:rPr lang="pl-PL" dirty="0">
                <a:solidFill>
                  <a:srgbClr val="000000"/>
                </a:solidFill>
                <a:latin typeface="Verdana" panose="020B0604030504040204" pitchFamily="34" charset="0"/>
              </a:rPr>
              <a:t/>
            </a:r>
            <a:br>
              <a:rPr lang="pl-PL" dirty="0">
                <a:solidFill>
                  <a:srgbClr val="000000"/>
                </a:solidFill>
                <a:latin typeface="Verdana" panose="020B0604030504040204" pitchFamily="34" charset="0"/>
              </a:rPr>
            </a:br>
            <a:r>
              <a:rPr lang="pl-PL" b="1" dirty="0">
                <a:solidFill>
                  <a:srgbClr val="000000"/>
                </a:solidFill>
                <a:latin typeface="Verdana" panose="020B0604030504040204" pitchFamily="34" charset="0"/>
              </a:rPr>
              <a:t>Obecnie trwa ich weryfikacja przez Komisję do spraw oceny wniosków i rozliczenia dotacji.</a:t>
            </a:r>
            <a:endParaRPr lang="pl-PL" dirty="0">
              <a:solidFill>
                <a:srgbClr val="000000"/>
              </a:solidFill>
              <a:latin typeface="Verdana" panose="020B0604030504040204" pitchFamily="34" charset="0"/>
            </a:endParaRPr>
          </a:p>
          <a:p>
            <a:pPr algn="just"/>
            <a:r>
              <a:rPr lang="pl-PL" dirty="0" smtClean="0">
                <a:solidFill>
                  <a:srgbClr val="000000"/>
                </a:solidFill>
                <a:latin typeface="Verdana" panose="020B0604030504040204" pitchFamily="34" charset="0"/>
              </a:rPr>
              <a:t>Wyniki </a:t>
            </a:r>
            <a:r>
              <a:rPr lang="pl-PL" dirty="0">
                <a:solidFill>
                  <a:srgbClr val="000000"/>
                </a:solidFill>
                <a:latin typeface="Verdana" panose="020B0604030504040204" pitchFamily="34" charset="0"/>
              </a:rPr>
              <a:t>naboru po weryfikacji wszystkich wniosków i zatwierdzeniu uchwałą Zarządu Powiatu w Poznaniu zostaną ogłoszone na stronie Biuletynu Informacji Publicznej (BIP) Starostwa Powiatowego w Poznaniu w kategorii </a:t>
            </a:r>
            <a:r>
              <a:rPr lang="pl-PL" b="1" dirty="0">
                <a:solidFill>
                  <a:srgbClr val="000000"/>
                </a:solidFill>
                <a:latin typeface="Verdana" panose="020B0604030504040204" pitchFamily="34" charset="0"/>
              </a:rPr>
              <a:t>Środowisko</a:t>
            </a:r>
            <a:r>
              <a:rPr lang="pl-PL" dirty="0">
                <a:solidFill>
                  <a:srgbClr val="000000"/>
                </a:solidFill>
                <a:latin typeface="Verdana" panose="020B0604030504040204" pitchFamily="34" charset="0"/>
              </a:rPr>
              <a:t> - dalej </a:t>
            </a:r>
            <a:r>
              <a:rPr lang="pl-PL" b="1" dirty="0">
                <a:solidFill>
                  <a:srgbClr val="000000"/>
                </a:solidFill>
                <a:latin typeface="Verdana" panose="020B0604030504040204" pitchFamily="34" charset="0"/>
              </a:rPr>
              <a:t>Likwidacja źródeł niskiej emisji</a:t>
            </a:r>
            <a:r>
              <a:rPr lang="pl-PL" dirty="0" smtClean="0">
                <a:solidFill>
                  <a:srgbClr val="000000"/>
                </a:solidFill>
                <a:latin typeface="Verdana" panose="020B0604030504040204" pitchFamily="34" charset="0"/>
              </a:rPr>
              <a:t>.</a:t>
            </a:r>
          </a:p>
          <a:p>
            <a:pPr algn="just"/>
            <a:r>
              <a:rPr lang="pl-PL" dirty="0">
                <a:solidFill>
                  <a:srgbClr val="000000"/>
                </a:solidFill>
                <a:latin typeface="Verdana" panose="020B0604030504040204" pitchFamily="34" charset="0"/>
              </a:rPr>
              <a:t>Zarząd Powiatu w Poznaniu zatwierdzi uchwałą </a:t>
            </a:r>
            <a:r>
              <a:rPr lang="pl-PL" b="1" dirty="0">
                <a:solidFill>
                  <a:srgbClr val="000000"/>
                </a:solidFill>
                <a:latin typeface="Verdana" panose="020B0604030504040204" pitchFamily="34" charset="0"/>
              </a:rPr>
              <a:t>listę rankingową podstawową, listę rankingową rezerwową oraz listę wniosków odrzuconych</a:t>
            </a:r>
            <a:r>
              <a:rPr lang="pl-PL" dirty="0" smtClean="0">
                <a:solidFill>
                  <a:srgbClr val="000000"/>
                </a:solidFill>
                <a:latin typeface="Verdana" panose="020B0604030504040204" pitchFamily="34" charset="0"/>
              </a:rPr>
              <a:t>.</a:t>
            </a:r>
          </a:p>
          <a:p>
            <a:r>
              <a:rPr lang="pl-PL" dirty="0">
                <a:solidFill>
                  <a:srgbClr val="000000"/>
                </a:solidFill>
                <a:latin typeface="Verdana" panose="020B0604030504040204" pitchFamily="34" charset="0"/>
              </a:rPr>
              <a:t>Umieszczenie wniosków </a:t>
            </a:r>
            <a:r>
              <a:rPr lang="pl-PL" b="1" dirty="0">
                <a:solidFill>
                  <a:srgbClr val="000000"/>
                </a:solidFill>
                <a:latin typeface="Verdana" panose="020B0604030504040204" pitchFamily="34" charset="0"/>
              </a:rPr>
              <a:t>na liście rankingowej podstawowej</a:t>
            </a:r>
            <a:r>
              <a:rPr lang="pl-PL" dirty="0">
                <a:solidFill>
                  <a:srgbClr val="000000"/>
                </a:solidFill>
                <a:latin typeface="Verdana" panose="020B0604030504040204" pitchFamily="34" charset="0"/>
              </a:rPr>
              <a:t> stanowić będzie przesłankę do zawarcia umowy o udzielenie dotacji.</a:t>
            </a:r>
          </a:p>
          <a:p>
            <a:r>
              <a:rPr lang="pl-PL" dirty="0">
                <a:solidFill>
                  <a:srgbClr val="000000"/>
                </a:solidFill>
                <a:latin typeface="Verdana" panose="020B0604030504040204" pitchFamily="34" charset="0"/>
              </a:rPr>
              <a:t>Dotacja </a:t>
            </a:r>
            <a:r>
              <a:rPr lang="pl-PL" b="1" dirty="0">
                <a:solidFill>
                  <a:srgbClr val="000000"/>
                </a:solidFill>
                <a:latin typeface="Verdana" panose="020B0604030504040204" pitchFamily="34" charset="0"/>
              </a:rPr>
              <a:t>nie jest udzielana na zakres prac zrealizowanych przed dniem podpisania umowy o dotację</a:t>
            </a:r>
            <a:r>
              <a:rPr lang="pl-PL" dirty="0">
                <a:solidFill>
                  <a:srgbClr val="000000"/>
                </a:solidFill>
                <a:latin typeface="Verdana" panose="020B0604030504040204" pitchFamily="34" charset="0"/>
              </a:rPr>
              <a:t>.</a:t>
            </a:r>
          </a:p>
          <a:p>
            <a:pPr algn="just"/>
            <a:endParaRPr lang="pl-PL" dirty="0" smtClean="0">
              <a:solidFill>
                <a:srgbClr val="000000"/>
              </a:solidFill>
              <a:latin typeface="Verdana" panose="020B0604030504040204" pitchFamily="34" charset="0"/>
            </a:endParaRPr>
          </a:p>
          <a:p>
            <a:pPr algn="just"/>
            <a:endParaRPr lang="pl-PL" dirty="0">
              <a:solidFill>
                <a:srgbClr val="000000"/>
              </a:solidFill>
              <a:latin typeface="Verdana" panose="020B0604030504040204" pitchFamily="34" charset="0"/>
            </a:endParaRPr>
          </a:p>
          <a:p>
            <a:endParaRPr lang="pl-PL" dirty="0">
              <a:solidFill>
                <a:srgbClr val="000000"/>
              </a:solidFill>
              <a:latin typeface="Verdana" panose="020B0604030504040204" pitchFamily="34" charset="0"/>
            </a:endParaRPr>
          </a:p>
          <a:p>
            <a:endParaRPr lang="pl-PL" dirty="0"/>
          </a:p>
        </p:txBody>
      </p:sp>
    </p:spTree>
    <p:extLst>
      <p:ext uri="{BB962C8B-B14F-4D97-AF65-F5344CB8AC3E}">
        <p14:creationId xmlns:p14="http://schemas.microsoft.com/office/powerpoint/2010/main" val="21062473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9FDC3F-3396-4818-A275-C3FD54658BE0}"/>
              </a:ext>
            </a:extLst>
          </p:cNvPr>
          <p:cNvSpPr>
            <a:spLocks noGrp="1"/>
          </p:cNvSpPr>
          <p:nvPr>
            <p:ph type="title"/>
          </p:nvPr>
        </p:nvSpPr>
        <p:spPr/>
        <p:txBody>
          <a:bodyPr>
            <a:normAutofit/>
          </a:bodyPr>
          <a:lstStyle/>
          <a:p>
            <a:pPr algn="ctr"/>
            <a:r>
              <a:rPr lang="pl-PL" sz="4400" dirty="0"/>
              <a:t>Program Starostwa Powiatowego w Poznaniu</a:t>
            </a:r>
          </a:p>
        </p:txBody>
      </p:sp>
      <p:sp>
        <p:nvSpPr>
          <p:cNvPr id="3" name="Symbol zastępczy zawartości 2">
            <a:extLst>
              <a:ext uri="{FF2B5EF4-FFF2-40B4-BE49-F238E27FC236}">
                <a16:creationId xmlns="" xmlns:a16="http://schemas.microsoft.com/office/drawing/2014/main" id="{ECC80EB2-3D03-4CA6-9B69-9A2876220614}"/>
              </a:ext>
            </a:extLst>
          </p:cNvPr>
          <p:cNvSpPr>
            <a:spLocks noGrp="1"/>
          </p:cNvSpPr>
          <p:nvPr>
            <p:ph idx="1"/>
          </p:nvPr>
        </p:nvSpPr>
        <p:spPr/>
        <p:txBody>
          <a:bodyPr/>
          <a:lstStyle/>
          <a:p>
            <a:r>
              <a:rPr lang="pl-PL" sz="2400" dirty="0"/>
              <a:t>Dane kontaktowe:</a:t>
            </a:r>
          </a:p>
          <a:p>
            <a:r>
              <a:rPr lang="pl-PL" sz="2400" dirty="0"/>
              <a:t>Starostwo Powiatowe w Poznaniu</a:t>
            </a:r>
            <a:br>
              <a:rPr lang="pl-PL" sz="2400" dirty="0"/>
            </a:br>
            <a:r>
              <a:rPr lang="pl-PL" sz="2400" dirty="0"/>
              <a:t>ul. Jackowskiego 18</a:t>
            </a:r>
            <a:br>
              <a:rPr lang="pl-PL" sz="2400" dirty="0"/>
            </a:br>
            <a:r>
              <a:rPr lang="pl-PL" sz="2400" dirty="0"/>
              <a:t>60-509 Poznań</a:t>
            </a:r>
          </a:p>
          <a:p>
            <a:pPr marL="0" indent="0">
              <a:buNone/>
            </a:pPr>
            <a:r>
              <a:rPr lang="pl-PL" sz="2400" dirty="0"/>
              <a:t>        61 841 05 45 lub 61 841 07 50</a:t>
            </a:r>
            <a:endParaRPr lang="pl-PL" dirty="0"/>
          </a:p>
          <a:p>
            <a:r>
              <a:rPr lang="pl-PL" dirty="0"/>
              <a:t>www.powiat.poznan.pl</a:t>
            </a:r>
          </a:p>
        </p:txBody>
      </p:sp>
      <p:pic>
        <p:nvPicPr>
          <p:cNvPr id="4" name="Grafika 3" descr="Telefon">
            <a:extLst>
              <a:ext uri="{FF2B5EF4-FFF2-40B4-BE49-F238E27FC236}">
                <a16:creationId xmlns="" xmlns:a16="http://schemas.microsoft.com/office/drawing/2014/main" id="{1944D01E-B805-43C9-A7C3-BB512232CC3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89558" y="3537122"/>
            <a:ext cx="381000" cy="381000"/>
          </a:xfrm>
          <a:prstGeom prst="rect">
            <a:avLst/>
          </a:prstGeom>
        </p:spPr>
      </p:pic>
    </p:spTree>
    <p:extLst>
      <p:ext uri="{BB962C8B-B14F-4D97-AF65-F5344CB8AC3E}">
        <p14:creationId xmlns:p14="http://schemas.microsoft.com/office/powerpoint/2010/main" val="16968826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78EACC1-E43E-4DEF-AB92-CB936A44A4A8}"/>
              </a:ext>
            </a:extLst>
          </p:cNvPr>
          <p:cNvSpPr>
            <a:spLocks noGrp="1"/>
          </p:cNvSpPr>
          <p:nvPr>
            <p:ph type="title"/>
          </p:nvPr>
        </p:nvSpPr>
        <p:spPr/>
        <p:txBody>
          <a:bodyPr>
            <a:normAutofit/>
          </a:bodyPr>
          <a:lstStyle/>
          <a:p>
            <a:pPr algn="ctr"/>
            <a:r>
              <a:rPr lang="pl-PL" sz="4400" dirty="0"/>
              <a:t>Dziękuję za uwagę</a:t>
            </a:r>
          </a:p>
        </p:txBody>
      </p:sp>
      <p:sp>
        <p:nvSpPr>
          <p:cNvPr id="3" name="Symbol zastępczy zawartości 2">
            <a:extLst>
              <a:ext uri="{FF2B5EF4-FFF2-40B4-BE49-F238E27FC236}">
                <a16:creationId xmlns="" xmlns:a16="http://schemas.microsoft.com/office/drawing/2014/main" id="{6607E41B-6A75-4D28-B3DE-480B3209D947}"/>
              </a:ext>
            </a:extLst>
          </p:cNvPr>
          <p:cNvSpPr>
            <a:spLocks noGrp="1"/>
          </p:cNvSpPr>
          <p:nvPr>
            <p:ph idx="1"/>
          </p:nvPr>
        </p:nvSpPr>
        <p:spPr>
          <a:xfrm>
            <a:off x="1097280" y="1845734"/>
            <a:ext cx="10058400" cy="4023360"/>
          </a:xfrm>
        </p:spPr>
        <p:txBody>
          <a:bodyPr/>
          <a:lstStyle/>
          <a:p>
            <a:pPr marL="0" indent="0">
              <a:buNone/>
            </a:pPr>
            <a:endParaRPr lang="pl-PL" sz="2400" dirty="0"/>
          </a:p>
          <a:p>
            <a:pPr marL="0" indent="0">
              <a:buNone/>
            </a:pPr>
            <a:r>
              <a:rPr lang="pl-PL" sz="2400" dirty="0" smtClean="0"/>
              <a:t>Krzysztof </a:t>
            </a:r>
            <a:r>
              <a:rPr lang="pl-PL" sz="2400" dirty="0" err="1" smtClean="0"/>
              <a:t>Czenszak</a:t>
            </a:r>
            <a:r>
              <a:rPr lang="pl-PL" sz="2400" dirty="0" smtClean="0"/>
              <a:t> </a:t>
            </a:r>
          </a:p>
          <a:p>
            <a:pPr marL="0" indent="0">
              <a:buNone/>
            </a:pPr>
            <a:r>
              <a:rPr lang="pl-PL" sz="2400" dirty="0" smtClean="0"/>
              <a:t>Małgorzata Weymann</a:t>
            </a:r>
            <a:endParaRPr lang="pl-PL" sz="2400" dirty="0"/>
          </a:p>
          <a:p>
            <a:pPr marL="0" indent="0">
              <a:buNone/>
            </a:pPr>
            <a:r>
              <a:rPr lang="pl-PL" dirty="0"/>
              <a:t> </a:t>
            </a:r>
          </a:p>
          <a:p>
            <a:pPr marL="0" indent="0">
              <a:buNone/>
            </a:pPr>
            <a:r>
              <a:rPr lang="pl-PL" dirty="0"/>
              <a:t>61 89 60 611</a:t>
            </a:r>
          </a:p>
          <a:p>
            <a:pPr marL="0" indent="0">
              <a:buNone/>
            </a:pPr>
            <a:endParaRPr lang="pl-PL" dirty="0"/>
          </a:p>
          <a:p>
            <a:pPr marL="0" indent="0">
              <a:buNone/>
            </a:pPr>
            <a:r>
              <a:rPr lang="pl-PL" dirty="0">
                <a:hlinkClick r:id="rId2"/>
              </a:rPr>
              <a:t>m</a:t>
            </a:r>
            <a:r>
              <a:rPr lang="pl-PL" dirty="0" smtClean="0">
                <a:hlinkClick r:id="rId2"/>
              </a:rPr>
              <a:t>algorzata.weymann@rokietnica.pl</a:t>
            </a:r>
            <a:endParaRPr lang="pl-PL" dirty="0"/>
          </a:p>
          <a:p>
            <a:pPr marL="0" indent="0">
              <a:buNone/>
            </a:pPr>
            <a:r>
              <a:rPr lang="pl-PL" u="sng" dirty="0">
                <a:hlinkClick r:id="rId3">
                  <a:extLst>
                    <a:ext uri="{A12FA001-AC4F-418D-AE19-62706E023703}">
                      <ahyp:hlinkClr xmlns="" xmlns:ahyp="http://schemas.microsoft.com/office/drawing/2018/hyperlinkcolor" val="tx"/>
                    </a:ext>
                  </a:extLst>
                </a:hlinkClick>
              </a:rPr>
              <a:t>eko-alarm@rokietnica.pl</a:t>
            </a:r>
            <a:endParaRPr lang="pl-PL" u="sng" dirty="0"/>
          </a:p>
          <a:p>
            <a:endParaRPr lang="pl-PL" dirty="0"/>
          </a:p>
        </p:txBody>
      </p:sp>
      <p:sp>
        <p:nvSpPr>
          <p:cNvPr id="4" name="Prostokąt 3">
            <a:extLst>
              <a:ext uri="{FF2B5EF4-FFF2-40B4-BE49-F238E27FC236}">
                <a16:creationId xmlns="" xmlns:a16="http://schemas.microsoft.com/office/drawing/2014/main" id="{EF0DE39B-1DD8-4960-89AE-C80B65EEDBE9}"/>
              </a:ext>
            </a:extLst>
          </p:cNvPr>
          <p:cNvSpPr/>
          <p:nvPr/>
        </p:nvSpPr>
        <p:spPr>
          <a:xfrm>
            <a:off x="-112524" y="6117709"/>
            <a:ext cx="449162" cy="646331"/>
          </a:xfrm>
          <a:prstGeom prst="rect">
            <a:avLst/>
          </a:prstGeom>
        </p:spPr>
        <p:txBody>
          <a:bodyPr wrap="none">
            <a:spAutoFit/>
          </a:bodyPr>
          <a:lstStyle/>
          <a:p>
            <a:r>
              <a:rPr lang="pl-PL" dirty="0"/>
              <a:t>     </a:t>
            </a:r>
          </a:p>
          <a:p>
            <a:r>
              <a:rPr lang="pl-PL" dirty="0"/>
              <a:t>  </a:t>
            </a:r>
          </a:p>
        </p:txBody>
      </p:sp>
      <p:pic>
        <p:nvPicPr>
          <p:cNvPr id="5" name="Grafika 4" descr="Telefon">
            <a:extLst>
              <a:ext uri="{FF2B5EF4-FFF2-40B4-BE49-F238E27FC236}">
                <a16:creationId xmlns="" xmlns:a16="http://schemas.microsoft.com/office/drawing/2014/main" id="{BEAD3F6D-5D58-4626-B33E-83AEBB83E7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51307" y="3836731"/>
            <a:ext cx="381000" cy="381000"/>
          </a:xfrm>
          <a:prstGeom prst="rect">
            <a:avLst/>
          </a:prstGeom>
        </p:spPr>
      </p:pic>
      <p:pic>
        <p:nvPicPr>
          <p:cNvPr id="6" name="Grafika 5" descr="Poczta e-mail">
            <a:extLst>
              <a:ext uri="{FF2B5EF4-FFF2-40B4-BE49-F238E27FC236}">
                <a16:creationId xmlns="" xmlns:a16="http://schemas.microsoft.com/office/drawing/2014/main" id="{3F7A9D4B-EB3D-42B5-8623-98C0738ACD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51307" y="4771814"/>
            <a:ext cx="310945" cy="310945"/>
          </a:xfrm>
          <a:prstGeom prst="rect">
            <a:avLst/>
          </a:prstGeom>
        </p:spPr>
      </p:pic>
    </p:spTree>
    <p:extLst>
      <p:ext uri="{BB962C8B-B14F-4D97-AF65-F5344CB8AC3E}">
        <p14:creationId xmlns:p14="http://schemas.microsoft.com/office/powerpoint/2010/main" val="1546196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kcja">
  <a:themeElements>
    <a:clrScheme name="Niestandardowy 2">
      <a:dk1>
        <a:sysClr val="windowText" lastClr="000000"/>
      </a:dk1>
      <a:lt1>
        <a:sysClr val="window" lastClr="FFFFFF"/>
      </a:lt1>
      <a:dk2>
        <a:srgbClr val="39302A"/>
      </a:dk2>
      <a:lt2>
        <a:srgbClr val="E5DEDB"/>
      </a:lt2>
      <a:accent1>
        <a:srgbClr val="FFFF00"/>
      </a:accent1>
      <a:accent2>
        <a:srgbClr val="FFFF00"/>
      </a:accent2>
      <a:accent3>
        <a:srgbClr val="CE8D3E"/>
      </a:accent3>
      <a:accent4>
        <a:srgbClr val="EC7016"/>
      </a:accent4>
      <a:accent5>
        <a:srgbClr val="E64823"/>
      </a:accent5>
      <a:accent6>
        <a:srgbClr val="9C6A6A"/>
      </a:accent6>
      <a:hlink>
        <a:srgbClr val="2998E3"/>
      </a:hlink>
      <a:folHlink>
        <a:srgbClr val="7F723D"/>
      </a:folHlink>
    </a:clrScheme>
    <a:fontScheme name="Retrospekcj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cj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4986</TotalTime>
  <Words>1861</Words>
  <Application>Microsoft Office PowerPoint</Application>
  <PresentationFormat>Panoramiczny</PresentationFormat>
  <Paragraphs>327</Paragraphs>
  <Slides>92</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92</vt:i4>
      </vt:variant>
    </vt:vector>
  </HeadingPairs>
  <TitlesOfParts>
    <vt:vector size="99" baseType="lpstr">
      <vt:lpstr>Arial</vt:lpstr>
      <vt:lpstr>Calibri</vt:lpstr>
      <vt:lpstr>Calibri Light</vt:lpstr>
      <vt:lpstr>Univers</vt:lpstr>
      <vt:lpstr>Verdana</vt:lpstr>
      <vt:lpstr>Wingdings</vt:lpstr>
      <vt:lpstr>Retrospekcja</vt:lpstr>
      <vt:lpstr>Źródła niskiej emisji; programy dot. dofinansowania do wymiany starych kotłów na ekologiczne źródła ogrzewania</vt:lpstr>
      <vt:lpstr>Prezentacja programu PowerPoint</vt:lpstr>
      <vt:lpstr>Niska emisja</vt:lpstr>
      <vt:lpstr>SMOG</vt:lpstr>
      <vt:lpstr>Pyły zawieszone PM10 i PM2,5</vt:lpstr>
      <vt:lpstr>Prezentacja programu PowerPoint</vt:lpstr>
      <vt:lpstr>Emisja pyłów z domowych urządzeń grzewczych (w mg/m³): </vt:lpstr>
      <vt:lpstr>Skutki zdrowotne i choroby powodowane zanieczyszczonym powietrzem: </vt:lpstr>
      <vt:lpstr>Obniżone poziomy alarmowe i informowania dla niektórych substancji w powietrzu</vt:lpstr>
      <vt:lpstr>Pył zawieszony PM2,5</vt:lpstr>
      <vt:lpstr>Komunikat GIOŚ</vt:lpstr>
      <vt:lpstr>Komunikat GIOŚ</vt:lpstr>
      <vt:lpstr>Czujniki jakości powietrza Syngeos</vt:lpstr>
      <vt:lpstr>  Czujnik jakości powietrza Syngeos System ten należy traktować jako pomocne narzędzie edukacyjno-informacyjne w procesie ograniczania niskiej emisji i walki o czystsze powietrze. Dzięki niemu można inwentaryzować i monitorować obszar gminy, szczególnie o tereny, gdzie mogą występować przekroczenia norm jakości powietrza. Dzięki tej wiedzy można skuteczniej walczyć  z problemami zanieczyszczeń powietrza oraz ostrzegać na bieżąco mieszkańców o stanie jakości powietrza w miejscach, w których przebywają na co dzień. System tego typu jest również niezmiernie istotnym elementem w procesie podnoszenia świadomości społecznej niezbędnej do wprowadzania zmian koniecznych do polepszenia jakości powietrza.</vt:lpstr>
      <vt:lpstr>Czujnik jakości powietrza Syngeos - Napachanie</vt:lpstr>
      <vt:lpstr>Czujnik jakości powietrza Syngeos - Mrowino</vt:lpstr>
      <vt:lpstr>Monitor zainstalowany w holu szkoły przedstawiający aktualne dane pomiarowe</vt:lpstr>
      <vt:lpstr>http://rokietnica.pl/jakosc-powietrza/</vt:lpstr>
      <vt:lpstr>http://rokietnica.pl/jakosc-powietrza/</vt:lpstr>
      <vt:lpstr>Aplikacja Syngeos</vt:lpstr>
      <vt:lpstr>Paliwa stałe</vt:lpstr>
      <vt:lpstr>UCHWAŁA ANTYSMOGOWA</vt:lpstr>
      <vt:lpstr>Zakaz stosowania paliw niskiej jakości</vt:lpstr>
      <vt:lpstr>Zakazany sortyment: węgiel brunatny, muł, flotokoncentrat,  miał o zawartości ziaren poniżej 3 mm w ilości większej niż 15%</vt:lpstr>
      <vt:lpstr>Świadectwo jakości paliw stałych</vt:lpstr>
      <vt:lpstr>Świadectwo jakości paliw stałych</vt:lpstr>
      <vt:lpstr>Wzór świadectwa jakości paliw stałych</vt:lpstr>
      <vt:lpstr>Świadectwo jakości - ekogroszek</vt:lpstr>
      <vt:lpstr>Świadectwo jakości - orzech</vt:lpstr>
      <vt:lpstr>Kotły</vt:lpstr>
      <vt:lpstr>Kotły</vt:lpstr>
      <vt:lpstr>EKOPROJEKT – od dnia 1 stycznia 2020 r.</vt:lpstr>
      <vt:lpstr>EKOPROJEKT - EKODESIGN</vt:lpstr>
      <vt:lpstr>Kotły 5 klasy i Ecodesign</vt:lpstr>
      <vt:lpstr> Kotły 5 klasy i Ecodesign</vt:lpstr>
      <vt:lpstr>Kotły pozaklasowe tzw. „kopciuchy” kotły zasypowe i wszystkopalne</vt:lpstr>
      <vt:lpstr>Kocioł klasy 3</vt:lpstr>
      <vt:lpstr>Gaz vs kopciuch</vt:lpstr>
      <vt:lpstr>    Biomasa Zgodnie z zapisami uchwały antysmogowej, zakazuje się stosowania biomasy stałej, której wilgotność w stanie roboczym przekracza 20%. Przyjęte parametry wilgotności biomasy odpowiadają wartościom uzyskiwanym poprzez sezonowanie drewna przez okres dwóch sezonów. Wyrażenie „stan roboczy” precyzuje określenie biomasy, która nie będzie mogła być używana w instalacjach.</vt:lpstr>
      <vt:lpstr>Miejscowe ogrzewacze pomieszczeń  piece, kominki, kozy</vt:lpstr>
      <vt:lpstr>Miejscowe ogrzewacze pomieszczeń – EKOPROJEKT – od dnia 1 stycznia 2022 r.</vt:lpstr>
      <vt:lpstr>Biomasa  W 2022 roku wchodzą w życie przepisy tzw. ekoprojektu (dyrektywy Unii Europejskiej) dotyczące miejscowych ogrzewaczy pomieszczeń. Od tego czasu wszystkie urządzenia będą musiały spełniać szereg norm i wymogów.</vt:lpstr>
      <vt:lpstr>Wkład kominkowy</vt:lpstr>
      <vt:lpstr>   Sezonowanie drewna Gotowe drewno należy w odpowiedni sposób składować. Przede wszystkim nie składować w zamkniętym pomieszczeniu, ale pozostawić na świeżym powietrzu, gdzie jest przewiewnie oraz słonecznie. Bardzo dobrym rozwiązaniem jest chociażby wiata, która nie ma ścian bocznych, ale posiada zadaszenie.</vt:lpstr>
      <vt:lpstr>Sezonowanie drewna</vt:lpstr>
      <vt:lpstr>Biokominki</vt:lpstr>
      <vt:lpstr>Biokominki</vt:lpstr>
      <vt:lpstr>Kominek elektryczny</vt:lpstr>
      <vt:lpstr>Oś czasu uchwały antysmogowej</vt:lpstr>
      <vt:lpstr>NIE PAL ŚMIECI! Nie wrzucaj do kotła czy kominka:</vt:lpstr>
      <vt:lpstr>Jak możemy dbać o powietrze, którym oddychamy?</vt:lpstr>
      <vt:lpstr>Jak możemy dbać o powietrze, którym oddychamy?</vt:lpstr>
      <vt:lpstr>Jak możemy dbać o powietrze, którym oddychamy?</vt:lpstr>
      <vt:lpstr>Kontrole paleniska</vt:lpstr>
      <vt:lpstr>Kontrole paleniska</vt:lpstr>
      <vt:lpstr>Jakie dokumenty należy przedstawić w czasie kontroli?</vt:lpstr>
      <vt:lpstr>Wilgotnościomierz drewna</vt:lpstr>
      <vt:lpstr>Wilgotnościomierz drewna</vt:lpstr>
      <vt:lpstr>Pobór próbek popiołu z paleniska</vt:lpstr>
      <vt:lpstr> Kontrola przedsiębiorców </vt:lpstr>
      <vt:lpstr>Działania podejmowane przez gminę  w ramach poprawy środowiska</vt:lpstr>
      <vt:lpstr>Działania podejmowane przez gminę  w ramach poprawy środowiska</vt:lpstr>
      <vt:lpstr>Działania podejmowane przez gminę  w ramach poprawy środowiska</vt:lpstr>
      <vt:lpstr>Termomodernizacja</vt:lpstr>
      <vt:lpstr>Panele fotowoltaiczne zainstalowane w Szkole Podstawowej w Rokietnicy, ul. Trakt Napoleoński 16</vt:lpstr>
      <vt:lpstr>Panele fotowoltaiczne na dachu budynku Szkoły Podstawowej w Napachaniu</vt:lpstr>
      <vt:lpstr>Panele fotowoltaiczne na dachu budynku Szkoły Podstawowej w Rokietnicy, ul. Szkolna 3c</vt:lpstr>
      <vt:lpstr>Biogazownia w Przybrodzie</vt:lpstr>
      <vt:lpstr>Biogazownia w Przybrodzie</vt:lpstr>
      <vt:lpstr>Budowa gazociągu ś/c w Napachaniu</vt:lpstr>
      <vt:lpstr>Budowa gazociągu ś/c w Napachaniu</vt:lpstr>
      <vt:lpstr>Szkoła Podstawowa w Cerekwicy</vt:lpstr>
      <vt:lpstr>Program „Czyste Powietrze”</vt:lpstr>
      <vt:lpstr>Program „Czyste Powietrze”</vt:lpstr>
      <vt:lpstr>Program „Czyste Powietrze”</vt:lpstr>
      <vt:lpstr>Program „Czyste Powietrze”</vt:lpstr>
      <vt:lpstr>Program „Czyste Powietrze”</vt:lpstr>
      <vt:lpstr>Program „Czyste Powietrze”</vt:lpstr>
      <vt:lpstr>Program „Czyste Powietrze”</vt:lpstr>
      <vt:lpstr>Program „Czyste Powietrze”</vt:lpstr>
      <vt:lpstr>Program „Czyste Powietrze”</vt:lpstr>
      <vt:lpstr>Program „Czyste Powietrze”</vt:lpstr>
      <vt:lpstr>Program „Mój Prąd”</vt:lpstr>
      <vt:lpstr>Program „Mój Prąd”</vt:lpstr>
      <vt:lpstr>Program „Mój Prąd”</vt:lpstr>
      <vt:lpstr>Program „Mój Prąd”</vt:lpstr>
      <vt:lpstr>Program „Mój Prąd”</vt:lpstr>
      <vt:lpstr>Program „Mój Prąd”</vt:lpstr>
      <vt:lpstr>Program „Mój Prąd”</vt:lpstr>
      <vt:lpstr>Program Starostwa Powiatowego w Poznaniu</vt:lpstr>
      <vt:lpstr>Program Starostwa Powiatowego w Poznaniu</vt:lpstr>
      <vt:lpstr>Dziękuję za uwagę</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Krzysztof Czenszak</dc:creator>
  <cp:lastModifiedBy>Małgorzata Weymann</cp:lastModifiedBy>
  <cp:revision>418</cp:revision>
  <cp:lastPrinted>2020-05-20T08:35:38Z</cp:lastPrinted>
  <dcterms:created xsi:type="dcterms:W3CDTF">2015-06-09T14:52:10Z</dcterms:created>
  <dcterms:modified xsi:type="dcterms:W3CDTF">2020-05-21T08:29:00Z</dcterms:modified>
</cp:coreProperties>
</file>